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9"/>
  </p:notesMasterIdLst>
  <p:sldIdLst>
    <p:sldId id="256" r:id="rId2"/>
    <p:sldId id="485" r:id="rId3"/>
    <p:sldId id="316" r:id="rId4"/>
    <p:sldId id="466" r:id="rId5"/>
    <p:sldId id="467" r:id="rId6"/>
    <p:sldId id="468" r:id="rId7"/>
    <p:sldId id="492" r:id="rId8"/>
    <p:sldId id="495" r:id="rId9"/>
    <p:sldId id="260" r:id="rId10"/>
    <p:sldId id="325" r:id="rId11"/>
    <p:sldId id="326" r:id="rId12"/>
    <p:sldId id="494" r:id="rId13"/>
    <p:sldId id="497" r:id="rId14"/>
    <p:sldId id="486" r:id="rId15"/>
    <p:sldId id="263" r:id="rId16"/>
    <p:sldId id="456" r:id="rId17"/>
    <p:sldId id="264" r:id="rId18"/>
    <p:sldId id="265" r:id="rId19"/>
    <p:sldId id="487" r:id="rId20"/>
    <p:sldId id="488" r:id="rId21"/>
    <p:sldId id="266" r:id="rId22"/>
    <p:sldId id="327" r:id="rId23"/>
    <p:sldId id="267" r:id="rId24"/>
    <p:sldId id="332" r:id="rId25"/>
    <p:sldId id="333" r:id="rId26"/>
    <p:sldId id="268" r:id="rId27"/>
    <p:sldId id="334" r:id="rId28"/>
    <p:sldId id="328" r:id="rId29"/>
    <p:sldId id="331" r:id="rId30"/>
    <p:sldId id="335" r:id="rId31"/>
    <p:sldId id="343" r:id="rId32"/>
    <p:sldId id="344" r:id="rId33"/>
    <p:sldId id="346" r:id="rId34"/>
    <p:sldId id="354" r:id="rId35"/>
    <p:sldId id="339" r:id="rId36"/>
    <p:sldId id="270" r:id="rId37"/>
    <p:sldId id="489" r:id="rId38"/>
    <p:sldId id="496" r:id="rId39"/>
    <p:sldId id="271" r:id="rId40"/>
    <p:sldId id="272" r:id="rId41"/>
    <p:sldId id="273" r:id="rId42"/>
    <p:sldId id="355" r:id="rId43"/>
    <p:sldId id="490" r:id="rId44"/>
    <p:sldId id="356" r:id="rId45"/>
    <p:sldId id="276" r:id="rId46"/>
    <p:sldId id="357" r:id="rId47"/>
    <p:sldId id="358" r:id="rId48"/>
    <p:sldId id="359" r:id="rId49"/>
    <p:sldId id="360" r:id="rId50"/>
    <p:sldId id="361" r:id="rId51"/>
    <p:sldId id="363" r:id="rId52"/>
    <p:sldId id="491" r:id="rId53"/>
    <p:sldId id="473" r:id="rId54"/>
    <p:sldId id="472" r:id="rId55"/>
    <p:sldId id="369" r:id="rId56"/>
    <p:sldId id="464" r:id="rId57"/>
    <p:sldId id="465" r:id="rId58"/>
    <p:sldId id="370" r:id="rId59"/>
    <p:sldId id="371" r:id="rId60"/>
    <p:sldId id="372" r:id="rId61"/>
    <p:sldId id="373" r:id="rId62"/>
    <p:sldId id="374" r:id="rId63"/>
    <p:sldId id="474" r:id="rId64"/>
    <p:sldId id="476" r:id="rId65"/>
    <p:sldId id="475" r:id="rId66"/>
    <p:sldId id="284" r:id="rId67"/>
    <p:sldId id="285" r:id="rId68"/>
    <p:sldId id="287" r:id="rId69"/>
    <p:sldId id="288" r:id="rId70"/>
    <p:sldId id="290" r:id="rId71"/>
    <p:sldId id="381" r:id="rId72"/>
    <p:sldId id="382" r:id="rId73"/>
    <p:sldId id="457" r:id="rId74"/>
    <p:sldId id="458" r:id="rId75"/>
    <p:sldId id="459" r:id="rId76"/>
    <p:sldId id="460" r:id="rId77"/>
    <p:sldId id="461" r:id="rId78"/>
    <p:sldId id="462" r:id="rId79"/>
    <p:sldId id="463" r:id="rId80"/>
    <p:sldId id="393" r:id="rId81"/>
    <p:sldId id="394" r:id="rId82"/>
    <p:sldId id="395" r:id="rId83"/>
    <p:sldId id="296" r:id="rId84"/>
    <p:sldId id="400" r:id="rId85"/>
    <p:sldId id="401" r:id="rId86"/>
    <p:sldId id="402" r:id="rId87"/>
    <p:sldId id="403" r:id="rId88"/>
    <p:sldId id="404" r:id="rId89"/>
    <p:sldId id="405" r:id="rId90"/>
    <p:sldId id="406" r:id="rId91"/>
    <p:sldId id="407" r:id="rId92"/>
    <p:sldId id="409" r:id="rId93"/>
    <p:sldId id="410" r:id="rId94"/>
    <p:sldId id="411" r:id="rId95"/>
    <p:sldId id="412" r:id="rId96"/>
    <p:sldId id="413" r:id="rId97"/>
    <p:sldId id="414" r:id="rId98"/>
    <p:sldId id="415" r:id="rId99"/>
    <p:sldId id="416" r:id="rId100"/>
    <p:sldId id="417" r:id="rId101"/>
    <p:sldId id="418" r:id="rId102"/>
    <p:sldId id="419" r:id="rId103"/>
    <p:sldId id="420" r:id="rId104"/>
    <p:sldId id="421" r:id="rId105"/>
    <p:sldId id="422" r:id="rId106"/>
    <p:sldId id="423" r:id="rId107"/>
    <p:sldId id="424" r:id="rId108"/>
    <p:sldId id="425" r:id="rId109"/>
    <p:sldId id="426" r:id="rId110"/>
    <p:sldId id="427" r:id="rId111"/>
    <p:sldId id="428" r:id="rId112"/>
    <p:sldId id="429" r:id="rId113"/>
    <p:sldId id="430" r:id="rId114"/>
    <p:sldId id="431" r:id="rId115"/>
    <p:sldId id="432" r:id="rId116"/>
    <p:sldId id="433" r:id="rId117"/>
    <p:sldId id="435" r:id="rId118"/>
    <p:sldId id="436" r:id="rId119"/>
    <p:sldId id="437" r:id="rId120"/>
    <p:sldId id="440" r:id="rId121"/>
    <p:sldId id="441" r:id="rId122"/>
    <p:sldId id="443" r:id="rId123"/>
    <p:sldId id="444" r:id="rId124"/>
    <p:sldId id="482" r:id="rId125"/>
    <p:sldId id="483" r:id="rId126"/>
    <p:sldId id="493" r:id="rId127"/>
    <p:sldId id="455" r:id="rId128"/>
    <p:sldId id="446" r:id="rId129"/>
    <p:sldId id="447" r:id="rId130"/>
    <p:sldId id="477" r:id="rId131"/>
    <p:sldId id="481" r:id="rId132"/>
    <p:sldId id="478" r:id="rId133"/>
    <p:sldId id="479" r:id="rId134"/>
    <p:sldId id="480" r:id="rId135"/>
    <p:sldId id="454" r:id="rId136"/>
    <p:sldId id="484" r:id="rId137"/>
    <p:sldId id="321" r:id="rId1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8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02F9B5-9FDE-4947-B5AC-6B2068D40253}" type="doc">
      <dgm:prSet loTypeId="urn:microsoft.com/office/officeart/2005/8/layout/hProcess11" loCatId="process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925F1C7-E0EC-471E-B3BF-A84FE3FE2695}">
      <dgm:prSet custT="1"/>
      <dgm:spPr/>
      <dgm:t>
        <a:bodyPr/>
        <a:lstStyle/>
        <a:p>
          <a:pPr rtl="0"/>
          <a:r>
            <a:rPr lang="en-US" sz="2100" dirty="0" smtClean="0"/>
            <a:t>“</a:t>
          </a:r>
          <a:r>
            <a:rPr lang="en-US" sz="2400" b="0" dirty="0" smtClean="0"/>
            <a:t>Treatment initiated to </a:t>
          </a:r>
          <a:r>
            <a:rPr lang="en-US" sz="2400" b="1" u="sng" dirty="0" smtClean="0"/>
            <a:t>preserve &amp; maintain </a:t>
          </a:r>
          <a:r>
            <a:rPr lang="en-US" sz="2400" b="0" dirty="0" smtClean="0"/>
            <a:t>pulp tissue in a healthy state, tissue that has been </a:t>
          </a:r>
          <a:r>
            <a:rPr lang="en-US" sz="2400" b="1" u="sng" dirty="0" smtClean="0"/>
            <a:t>compromised</a:t>
          </a:r>
          <a:r>
            <a:rPr lang="en-US" sz="2400" b="0" dirty="0" smtClean="0"/>
            <a:t> by caries, trauma or restorative procedures</a:t>
          </a:r>
          <a:r>
            <a:rPr lang="en-US" sz="2100" dirty="0" smtClean="0"/>
            <a:t>”…. INGLE 6</a:t>
          </a:r>
          <a:r>
            <a:rPr lang="en-US" sz="2100" baseline="30000" dirty="0" smtClean="0"/>
            <a:t>th</a:t>
          </a:r>
          <a:r>
            <a:rPr lang="en-US" sz="2100" dirty="0" smtClean="0"/>
            <a:t> </a:t>
          </a:r>
          <a:r>
            <a:rPr lang="en-US" sz="2100" dirty="0" err="1" smtClean="0"/>
            <a:t>edi</a:t>
          </a:r>
          <a:endParaRPr lang="en-IN" sz="2100" dirty="0"/>
        </a:p>
      </dgm:t>
    </dgm:pt>
    <dgm:pt modelId="{2BDB3C40-FEB2-4128-81E3-70DC3FD2A929}" type="parTrans" cxnId="{AC3AC8BB-EE3B-4251-9C66-F434A4105BC7}">
      <dgm:prSet/>
      <dgm:spPr/>
      <dgm:t>
        <a:bodyPr/>
        <a:lstStyle/>
        <a:p>
          <a:endParaRPr lang="en-IN"/>
        </a:p>
      </dgm:t>
    </dgm:pt>
    <dgm:pt modelId="{F5E45636-0749-471D-881B-5FF29E58E137}" type="sibTrans" cxnId="{AC3AC8BB-EE3B-4251-9C66-F434A4105BC7}">
      <dgm:prSet/>
      <dgm:spPr/>
      <dgm:t>
        <a:bodyPr/>
        <a:lstStyle/>
        <a:p>
          <a:endParaRPr lang="en-IN"/>
        </a:p>
      </dgm:t>
    </dgm:pt>
    <dgm:pt modelId="{BE6DBA3C-55A8-4F77-835E-9AFEE95FC255}" type="pres">
      <dgm:prSet presAssocID="{A502F9B5-9FDE-4947-B5AC-6B2068D4025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2C7AA33-196B-45F9-86B0-B30063C56C31}" type="pres">
      <dgm:prSet presAssocID="{A502F9B5-9FDE-4947-B5AC-6B2068D40253}" presName="arrow" presStyleLbl="bgShp" presStyleIdx="0" presStyleCnt="1"/>
      <dgm:spPr/>
    </dgm:pt>
    <dgm:pt modelId="{97CD56E7-A56E-44E3-A3C0-C8348CC98206}" type="pres">
      <dgm:prSet presAssocID="{A502F9B5-9FDE-4947-B5AC-6B2068D40253}" presName="points" presStyleCnt="0"/>
      <dgm:spPr/>
    </dgm:pt>
    <dgm:pt modelId="{F2FFB998-3BCE-4417-8296-74827210A655}" type="pres">
      <dgm:prSet presAssocID="{7925F1C7-E0EC-471E-B3BF-A84FE3FE2695}" presName="compositeA" presStyleCnt="0"/>
      <dgm:spPr/>
    </dgm:pt>
    <dgm:pt modelId="{492D7006-3A75-418C-BAC5-1BD107B5E0C5}" type="pres">
      <dgm:prSet presAssocID="{7925F1C7-E0EC-471E-B3BF-A84FE3FE2695}" presName="textA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AA4A410-71EA-48DF-A227-149FB382CACF}" type="pres">
      <dgm:prSet presAssocID="{7925F1C7-E0EC-471E-B3BF-A84FE3FE2695}" presName="circleA" presStyleLbl="node1" presStyleIdx="0" presStyleCnt="1"/>
      <dgm:spPr/>
    </dgm:pt>
    <dgm:pt modelId="{AB4DF067-98E7-4BB4-9D25-5ED70CC41EEA}" type="pres">
      <dgm:prSet presAssocID="{7925F1C7-E0EC-471E-B3BF-A84FE3FE2695}" presName="spaceA" presStyleCnt="0"/>
      <dgm:spPr/>
    </dgm:pt>
  </dgm:ptLst>
  <dgm:cxnLst>
    <dgm:cxn modelId="{AC3AC8BB-EE3B-4251-9C66-F434A4105BC7}" srcId="{A502F9B5-9FDE-4947-B5AC-6B2068D40253}" destId="{7925F1C7-E0EC-471E-B3BF-A84FE3FE2695}" srcOrd="0" destOrd="0" parTransId="{2BDB3C40-FEB2-4128-81E3-70DC3FD2A929}" sibTransId="{F5E45636-0749-471D-881B-5FF29E58E137}"/>
    <dgm:cxn modelId="{B90AC209-9FA5-4313-B77C-31C0851A58D6}" type="presOf" srcId="{A502F9B5-9FDE-4947-B5AC-6B2068D40253}" destId="{BE6DBA3C-55A8-4F77-835E-9AFEE95FC255}" srcOrd="0" destOrd="0" presId="urn:microsoft.com/office/officeart/2005/8/layout/hProcess11"/>
    <dgm:cxn modelId="{A2C9BE42-C1A0-43BA-A19D-7989F0B009F3}" type="presOf" srcId="{7925F1C7-E0EC-471E-B3BF-A84FE3FE2695}" destId="{492D7006-3A75-418C-BAC5-1BD107B5E0C5}" srcOrd="0" destOrd="0" presId="urn:microsoft.com/office/officeart/2005/8/layout/hProcess11"/>
    <dgm:cxn modelId="{856AE294-6FCD-4526-9CA4-37680F418B6E}" type="presParOf" srcId="{BE6DBA3C-55A8-4F77-835E-9AFEE95FC255}" destId="{92C7AA33-196B-45F9-86B0-B30063C56C31}" srcOrd="0" destOrd="0" presId="urn:microsoft.com/office/officeart/2005/8/layout/hProcess11"/>
    <dgm:cxn modelId="{CE5F6BDB-BD6D-468C-A7EA-F0AE22739FF9}" type="presParOf" srcId="{BE6DBA3C-55A8-4F77-835E-9AFEE95FC255}" destId="{97CD56E7-A56E-44E3-A3C0-C8348CC98206}" srcOrd="1" destOrd="0" presId="urn:microsoft.com/office/officeart/2005/8/layout/hProcess11"/>
    <dgm:cxn modelId="{FA93D0ED-D46A-47B0-9F65-0A523E5876B2}" type="presParOf" srcId="{97CD56E7-A56E-44E3-A3C0-C8348CC98206}" destId="{F2FFB998-3BCE-4417-8296-74827210A655}" srcOrd="0" destOrd="0" presId="urn:microsoft.com/office/officeart/2005/8/layout/hProcess11"/>
    <dgm:cxn modelId="{A2A9648D-7869-4B3E-BA76-980DB9D01238}" type="presParOf" srcId="{F2FFB998-3BCE-4417-8296-74827210A655}" destId="{492D7006-3A75-418C-BAC5-1BD107B5E0C5}" srcOrd="0" destOrd="0" presId="urn:microsoft.com/office/officeart/2005/8/layout/hProcess11"/>
    <dgm:cxn modelId="{83C4B7C8-E962-4944-A36D-A7865E4D4599}" type="presParOf" srcId="{F2FFB998-3BCE-4417-8296-74827210A655}" destId="{FAA4A410-71EA-48DF-A227-149FB382CACF}" srcOrd="1" destOrd="0" presId="urn:microsoft.com/office/officeart/2005/8/layout/hProcess11"/>
    <dgm:cxn modelId="{E2EAFEA9-96D7-41C8-8927-3A156142D34D}" type="presParOf" srcId="{F2FFB998-3BCE-4417-8296-74827210A655}" destId="{AB4DF067-98E7-4BB4-9D25-5ED70CC41EE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6C35604-4B7F-48E1-820D-6C66EABB13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A519F18-1A79-4152-8821-233330EA3A78}">
      <dgm:prSet/>
      <dgm:spPr/>
      <dgm:t>
        <a:bodyPr/>
        <a:lstStyle/>
        <a:p>
          <a:pPr rtl="0"/>
          <a:r>
            <a:rPr lang="en-US" smtClean="0"/>
            <a:t>Preservation of vitality of radicular pulp</a:t>
          </a:r>
          <a:endParaRPr lang="en-IN"/>
        </a:p>
      </dgm:t>
    </dgm:pt>
    <dgm:pt modelId="{3D06F8E7-6973-42B7-A30E-798894A39A66}" type="parTrans" cxnId="{A29DCF9A-4409-41EF-B712-483C3C521295}">
      <dgm:prSet/>
      <dgm:spPr/>
      <dgm:t>
        <a:bodyPr/>
        <a:lstStyle/>
        <a:p>
          <a:endParaRPr lang="en-IN"/>
        </a:p>
      </dgm:t>
    </dgm:pt>
    <dgm:pt modelId="{28181222-F40E-40FC-863C-758FB6D0F35F}" type="sibTrans" cxnId="{A29DCF9A-4409-41EF-B712-483C3C521295}">
      <dgm:prSet/>
      <dgm:spPr/>
      <dgm:t>
        <a:bodyPr/>
        <a:lstStyle/>
        <a:p>
          <a:endParaRPr lang="en-IN"/>
        </a:p>
      </dgm:t>
    </dgm:pt>
    <dgm:pt modelId="{3A7A6958-EFAB-4C33-AE46-979CAAE5C325}">
      <dgm:prSet/>
      <dgm:spPr/>
      <dgm:t>
        <a:bodyPr/>
        <a:lstStyle/>
        <a:p>
          <a:pPr rtl="0"/>
          <a:r>
            <a:rPr lang="en-US" smtClean="0"/>
            <a:t>Relief of pain in patients with acute pulpalgia and inflammatory changes in the tissue</a:t>
          </a:r>
          <a:endParaRPr lang="en-IN"/>
        </a:p>
      </dgm:t>
    </dgm:pt>
    <dgm:pt modelId="{1F351647-A06A-4E0E-8209-9A3DAB96AA0B}" type="parTrans" cxnId="{B8F43CBC-DB2F-4DE1-AAAB-4B3C68AC9DE1}">
      <dgm:prSet/>
      <dgm:spPr/>
      <dgm:t>
        <a:bodyPr/>
        <a:lstStyle/>
        <a:p>
          <a:endParaRPr lang="en-IN"/>
        </a:p>
      </dgm:t>
    </dgm:pt>
    <dgm:pt modelId="{2FDF2B9B-EDF4-4FA0-B17E-313101E75781}" type="sibTrans" cxnId="{B8F43CBC-DB2F-4DE1-AAAB-4B3C68AC9DE1}">
      <dgm:prSet/>
      <dgm:spPr/>
      <dgm:t>
        <a:bodyPr/>
        <a:lstStyle/>
        <a:p>
          <a:endParaRPr lang="en-IN"/>
        </a:p>
      </dgm:t>
    </dgm:pt>
    <dgm:pt modelId="{CE5C8999-C163-467F-BCE3-9E40B5B303C3}">
      <dgm:prSet/>
      <dgm:spPr/>
      <dgm:t>
        <a:bodyPr/>
        <a:lstStyle/>
        <a:p>
          <a:pPr rtl="0"/>
          <a:r>
            <a:rPr lang="en-US" smtClean="0"/>
            <a:t>Ensuring the continuation of normal apexogenesis in immature permanent teeth by retaining the vitality of pulp</a:t>
          </a:r>
          <a:endParaRPr lang="en-IN"/>
        </a:p>
      </dgm:t>
    </dgm:pt>
    <dgm:pt modelId="{29734D0B-C459-4B9D-8ED8-9E69FD7F4A9E}" type="parTrans" cxnId="{1B98696F-4C03-49DA-9463-20A1260889F3}">
      <dgm:prSet/>
      <dgm:spPr/>
      <dgm:t>
        <a:bodyPr/>
        <a:lstStyle/>
        <a:p>
          <a:endParaRPr lang="en-IN"/>
        </a:p>
      </dgm:t>
    </dgm:pt>
    <dgm:pt modelId="{084B98E2-AA0B-4A19-B7E6-BBFEB9CFD5B3}" type="sibTrans" cxnId="{1B98696F-4C03-49DA-9463-20A1260889F3}">
      <dgm:prSet/>
      <dgm:spPr/>
      <dgm:t>
        <a:bodyPr/>
        <a:lstStyle/>
        <a:p>
          <a:endParaRPr lang="en-IN"/>
        </a:p>
      </dgm:t>
    </dgm:pt>
    <dgm:pt modelId="{1CBC8652-66C5-4316-98DE-A9C3E7E9EB78}" type="pres">
      <dgm:prSet presAssocID="{C6C35604-4B7F-48E1-820D-6C66EABB135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24EAD55-C6B0-4DE1-A4A3-9209900BED57}" type="pres">
      <dgm:prSet presAssocID="{9A519F18-1A79-4152-8821-233330EA3A7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D91E13D-901C-42E6-8C58-B9FBB5334A9F}" type="pres">
      <dgm:prSet presAssocID="{28181222-F40E-40FC-863C-758FB6D0F35F}" presName="spacer" presStyleCnt="0"/>
      <dgm:spPr/>
    </dgm:pt>
    <dgm:pt modelId="{995A9903-8F1A-4DA7-87BD-1C57D92D7D49}" type="pres">
      <dgm:prSet presAssocID="{3A7A6958-EFAB-4C33-AE46-979CAAE5C32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50F8828-17AC-4826-9949-D093D60B597C}" type="pres">
      <dgm:prSet presAssocID="{2FDF2B9B-EDF4-4FA0-B17E-313101E75781}" presName="spacer" presStyleCnt="0"/>
      <dgm:spPr/>
    </dgm:pt>
    <dgm:pt modelId="{6E4AA121-59D2-45F2-A580-ED2D3ABB5140}" type="pres">
      <dgm:prSet presAssocID="{CE5C8999-C163-467F-BCE3-9E40B5B303C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D99E7B0-6CEA-494B-B761-B3C345EFADE0}" type="presOf" srcId="{C6C35604-4B7F-48E1-820D-6C66EABB135D}" destId="{1CBC8652-66C5-4316-98DE-A9C3E7E9EB78}" srcOrd="0" destOrd="0" presId="urn:microsoft.com/office/officeart/2005/8/layout/vList2"/>
    <dgm:cxn modelId="{E04D8357-A7DE-49CC-977C-88D4DA450F4E}" type="presOf" srcId="{3A7A6958-EFAB-4C33-AE46-979CAAE5C325}" destId="{995A9903-8F1A-4DA7-87BD-1C57D92D7D49}" srcOrd="0" destOrd="0" presId="urn:microsoft.com/office/officeart/2005/8/layout/vList2"/>
    <dgm:cxn modelId="{B8F43CBC-DB2F-4DE1-AAAB-4B3C68AC9DE1}" srcId="{C6C35604-4B7F-48E1-820D-6C66EABB135D}" destId="{3A7A6958-EFAB-4C33-AE46-979CAAE5C325}" srcOrd="1" destOrd="0" parTransId="{1F351647-A06A-4E0E-8209-9A3DAB96AA0B}" sibTransId="{2FDF2B9B-EDF4-4FA0-B17E-313101E75781}"/>
    <dgm:cxn modelId="{AF4C640C-6A53-448C-A034-E7409C5B07E2}" type="presOf" srcId="{CE5C8999-C163-467F-BCE3-9E40B5B303C3}" destId="{6E4AA121-59D2-45F2-A580-ED2D3ABB5140}" srcOrd="0" destOrd="0" presId="urn:microsoft.com/office/officeart/2005/8/layout/vList2"/>
    <dgm:cxn modelId="{1B98696F-4C03-49DA-9463-20A1260889F3}" srcId="{C6C35604-4B7F-48E1-820D-6C66EABB135D}" destId="{CE5C8999-C163-467F-BCE3-9E40B5B303C3}" srcOrd="2" destOrd="0" parTransId="{29734D0B-C459-4B9D-8ED8-9E69FD7F4A9E}" sibTransId="{084B98E2-AA0B-4A19-B7E6-BBFEB9CFD5B3}"/>
    <dgm:cxn modelId="{A29DCF9A-4409-41EF-B712-483C3C521295}" srcId="{C6C35604-4B7F-48E1-820D-6C66EABB135D}" destId="{9A519F18-1A79-4152-8821-233330EA3A78}" srcOrd="0" destOrd="0" parTransId="{3D06F8E7-6973-42B7-A30E-798894A39A66}" sibTransId="{28181222-F40E-40FC-863C-758FB6D0F35F}"/>
    <dgm:cxn modelId="{413AA2CA-0A9F-4B9E-85DF-97364F32B1CF}" type="presOf" srcId="{9A519F18-1A79-4152-8821-233330EA3A78}" destId="{B24EAD55-C6B0-4DE1-A4A3-9209900BED57}" srcOrd="0" destOrd="0" presId="urn:microsoft.com/office/officeart/2005/8/layout/vList2"/>
    <dgm:cxn modelId="{E87CCBF2-95E3-4D64-BC5F-84135BC045DE}" type="presParOf" srcId="{1CBC8652-66C5-4316-98DE-A9C3E7E9EB78}" destId="{B24EAD55-C6B0-4DE1-A4A3-9209900BED57}" srcOrd="0" destOrd="0" presId="urn:microsoft.com/office/officeart/2005/8/layout/vList2"/>
    <dgm:cxn modelId="{E3138E8B-CC39-4DF3-8014-6FE6D2C89907}" type="presParOf" srcId="{1CBC8652-66C5-4316-98DE-A9C3E7E9EB78}" destId="{FD91E13D-901C-42E6-8C58-B9FBB5334A9F}" srcOrd="1" destOrd="0" presId="urn:microsoft.com/office/officeart/2005/8/layout/vList2"/>
    <dgm:cxn modelId="{F3CE8308-CBF5-41F7-BF89-8A1DF65ABBB8}" type="presParOf" srcId="{1CBC8652-66C5-4316-98DE-A9C3E7E9EB78}" destId="{995A9903-8F1A-4DA7-87BD-1C57D92D7D49}" srcOrd="2" destOrd="0" presId="urn:microsoft.com/office/officeart/2005/8/layout/vList2"/>
    <dgm:cxn modelId="{E17B70E7-FC1D-4AB4-8677-9D1F654E157A}" type="presParOf" srcId="{1CBC8652-66C5-4316-98DE-A9C3E7E9EB78}" destId="{150F8828-17AC-4826-9949-D093D60B597C}" srcOrd="3" destOrd="0" presId="urn:microsoft.com/office/officeart/2005/8/layout/vList2"/>
    <dgm:cxn modelId="{F4215BEC-CDDE-4B2B-950C-F9DCEDE31828}" type="presParOf" srcId="{1CBC8652-66C5-4316-98DE-A9C3E7E9EB78}" destId="{6E4AA121-59D2-45F2-A580-ED2D3ABB514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5773877-A4AE-4603-8CA8-25DF413E4B3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C262703-8406-40B9-940F-FD4C1F8E1D2F}">
      <dgm:prSet/>
      <dgm:spPr/>
      <dgm:t>
        <a:bodyPr/>
        <a:lstStyle/>
        <a:p>
          <a:pPr rtl="0"/>
          <a:r>
            <a:rPr lang="en-US" smtClean="0"/>
            <a:t>Mechanical or carious exposures in permanent teeth with incomplete root formation.</a:t>
          </a:r>
          <a:endParaRPr lang="en-IN"/>
        </a:p>
      </dgm:t>
    </dgm:pt>
    <dgm:pt modelId="{B8483BBB-FF5B-404F-B92F-E3B05C4CF6D2}" type="parTrans" cxnId="{B2E2CCC0-4EC0-4300-9248-5BBDA886AA70}">
      <dgm:prSet/>
      <dgm:spPr/>
      <dgm:t>
        <a:bodyPr/>
        <a:lstStyle/>
        <a:p>
          <a:endParaRPr lang="en-IN"/>
        </a:p>
      </dgm:t>
    </dgm:pt>
    <dgm:pt modelId="{FD1BD802-9847-4291-9322-1E0A7A04921D}" type="sibTrans" cxnId="{B2E2CCC0-4EC0-4300-9248-5BBDA886AA70}">
      <dgm:prSet/>
      <dgm:spPr/>
      <dgm:t>
        <a:bodyPr/>
        <a:lstStyle/>
        <a:p>
          <a:endParaRPr lang="en-IN"/>
        </a:p>
      </dgm:t>
    </dgm:pt>
    <dgm:pt modelId="{FEAB36FB-0ACD-48E4-981D-86F3874D3BB3}">
      <dgm:prSet/>
      <dgm:spPr/>
      <dgm:t>
        <a:bodyPr/>
        <a:lstStyle/>
        <a:p>
          <a:pPr rtl="0"/>
          <a:r>
            <a:rPr lang="en-US" dirty="0" smtClean="0"/>
            <a:t>Traumatic exposures of longer duration where coronal pulp is inflamed in young permanent teeth.</a:t>
          </a:r>
          <a:endParaRPr lang="en-IN" dirty="0"/>
        </a:p>
      </dgm:t>
    </dgm:pt>
    <dgm:pt modelId="{6CC916B3-5193-495E-B4CE-FF7B3152CA5C}" type="parTrans" cxnId="{49A1F341-769B-418B-9D5E-9F79C1A77C74}">
      <dgm:prSet/>
      <dgm:spPr/>
      <dgm:t>
        <a:bodyPr/>
        <a:lstStyle/>
        <a:p>
          <a:endParaRPr lang="en-IN"/>
        </a:p>
      </dgm:t>
    </dgm:pt>
    <dgm:pt modelId="{E49E034A-1AF2-407E-832C-B20E1CA17D59}" type="sibTrans" cxnId="{49A1F341-769B-418B-9D5E-9F79C1A77C74}">
      <dgm:prSet/>
      <dgm:spPr/>
      <dgm:t>
        <a:bodyPr/>
        <a:lstStyle/>
        <a:p>
          <a:endParaRPr lang="en-IN"/>
        </a:p>
      </dgm:t>
    </dgm:pt>
    <dgm:pt modelId="{1BF64172-93BE-4503-8CCD-90D3A2F6059D}">
      <dgm:prSet/>
      <dgm:spPr/>
      <dgm:t>
        <a:bodyPr/>
        <a:lstStyle/>
        <a:p>
          <a:pPr rtl="0"/>
          <a:r>
            <a:rPr lang="en-US" smtClean="0"/>
            <a:t>Pulpally involved children’s permanent teeth in which the root apex is not completely formed</a:t>
          </a:r>
          <a:endParaRPr lang="en-IN"/>
        </a:p>
      </dgm:t>
    </dgm:pt>
    <dgm:pt modelId="{80479A70-90EF-43EE-A91B-2C470FD1652A}" type="parTrans" cxnId="{298238BD-A44D-47DC-8666-CFE66C9EAB5D}">
      <dgm:prSet/>
      <dgm:spPr/>
      <dgm:t>
        <a:bodyPr/>
        <a:lstStyle/>
        <a:p>
          <a:endParaRPr lang="en-IN"/>
        </a:p>
      </dgm:t>
    </dgm:pt>
    <dgm:pt modelId="{BA696F10-B4FC-4C60-8AE0-68962C7B1E4D}" type="sibTrans" cxnId="{298238BD-A44D-47DC-8666-CFE66C9EAB5D}">
      <dgm:prSet/>
      <dgm:spPr/>
      <dgm:t>
        <a:bodyPr/>
        <a:lstStyle/>
        <a:p>
          <a:endParaRPr lang="en-IN"/>
        </a:p>
      </dgm:t>
    </dgm:pt>
    <dgm:pt modelId="{266A449E-D8EC-44B2-B0DA-7B0C8A7E286A}">
      <dgm:prSet/>
      <dgm:spPr/>
      <dgm:t>
        <a:bodyPr/>
        <a:lstStyle/>
        <a:p>
          <a:pPr rtl="0"/>
          <a:r>
            <a:rPr lang="en-US" dirty="0" smtClean="0"/>
            <a:t>Carious pulp exposure in an asymptomatic primary tooth for </a:t>
          </a:r>
          <a:r>
            <a:rPr lang="en-US" dirty="0" err="1" smtClean="0"/>
            <a:t>eg</a:t>
          </a:r>
          <a:r>
            <a:rPr lang="en-US" dirty="0" smtClean="0"/>
            <a:t>., a child’s posterior tooth with wide open apices that has a small, asymptomatic carious exposure.</a:t>
          </a:r>
          <a:endParaRPr lang="en-IN" dirty="0"/>
        </a:p>
      </dgm:t>
    </dgm:pt>
    <dgm:pt modelId="{BAF6B2AD-B781-45EE-B8EB-9E865AD3E631}" type="parTrans" cxnId="{D8F65237-0F9F-4385-900E-0DCE841B618B}">
      <dgm:prSet/>
      <dgm:spPr/>
      <dgm:t>
        <a:bodyPr/>
        <a:lstStyle/>
        <a:p>
          <a:endParaRPr lang="en-IN"/>
        </a:p>
      </dgm:t>
    </dgm:pt>
    <dgm:pt modelId="{6B09D799-8302-4634-B826-EF33EA1A1D01}" type="sibTrans" cxnId="{D8F65237-0F9F-4385-900E-0DCE841B618B}">
      <dgm:prSet/>
      <dgm:spPr/>
      <dgm:t>
        <a:bodyPr/>
        <a:lstStyle/>
        <a:p>
          <a:endParaRPr lang="en-IN"/>
        </a:p>
      </dgm:t>
    </dgm:pt>
    <dgm:pt modelId="{1EF91712-ED76-4050-9110-948B975AF050}" type="pres">
      <dgm:prSet presAssocID="{95773877-A4AE-4603-8CA8-25DF413E4B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79F40BB-F7BA-4F7A-A744-FB118098CD68}" type="pres">
      <dgm:prSet presAssocID="{0C262703-8406-40B9-940F-FD4C1F8E1D2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CE65B1B-C90B-4576-A395-B9D36967CC05}" type="pres">
      <dgm:prSet presAssocID="{FD1BD802-9847-4291-9322-1E0A7A04921D}" presName="spacer" presStyleCnt="0"/>
      <dgm:spPr/>
    </dgm:pt>
    <dgm:pt modelId="{E687E07C-7C03-438E-B042-AEBBDC7C6209}" type="pres">
      <dgm:prSet presAssocID="{FEAB36FB-0ACD-48E4-981D-86F3874D3BB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320E2F3-0816-471A-BA09-3A55CA655D6C}" type="pres">
      <dgm:prSet presAssocID="{E49E034A-1AF2-407E-832C-B20E1CA17D59}" presName="spacer" presStyleCnt="0"/>
      <dgm:spPr/>
    </dgm:pt>
    <dgm:pt modelId="{ED8F114E-47DD-4D17-8328-445DC85B1A8A}" type="pres">
      <dgm:prSet presAssocID="{1BF64172-93BE-4503-8CCD-90D3A2F6059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93DF6FC-AF93-4C32-9F43-780D1BB365E3}" type="pres">
      <dgm:prSet presAssocID="{BA696F10-B4FC-4C60-8AE0-68962C7B1E4D}" presName="spacer" presStyleCnt="0"/>
      <dgm:spPr/>
    </dgm:pt>
    <dgm:pt modelId="{3F15E0B9-2DDD-4A34-8F03-9F329C258F00}" type="pres">
      <dgm:prSet presAssocID="{266A449E-D8EC-44B2-B0DA-7B0C8A7E286A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2E2CCC0-4EC0-4300-9248-5BBDA886AA70}" srcId="{95773877-A4AE-4603-8CA8-25DF413E4B35}" destId="{0C262703-8406-40B9-940F-FD4C1F8E1D2F}" srcOrd="0" destOrd="0" parTransId="{B8483BBB-FF5B-404F-B92F-E3B05C4CF6D2}" sibTransId="{FD1BD802-9847-4291-9322-1E0A7A04921D}"/>
    <dgm:cxn modelId="{C169BBE2-4563-42E9-97B6-FD12532C9300}" type="presOf" srcId="{95773877-A4AE-4603-8CA8-25DF413E4B35}" destId="{1EF91712-ED76-4050-9110-948B975AF050}" srcOrd="0" destOrd="0" presId="urn:microsoft.com/office/officeart/2005/8/layout/vList2"/>
    <dgm:cxn modelId="{298238BD-A44D-47DC-8666-CFE66C9EAB5D}" srcId="{95773877-A4AE-4603-8CA8-25DF413E4B35}" destId="{1BF64172-93BE-4503-8CCD-90D3A2F6059D}" srcOrd="2" destOrd="0" parTransId="{80479A70-90EF-43EE-A91B-2C470FD1652A}" sibTransId="{BA696F10-B4FC-4C60-8AE0-68962C7B1E4D}"/>
    <dgm:cxn modelId="{365C099B-7AF9-4218-B4C3-7DB0058ACF89}" type="presOf" srcId="{1BF64172-93BE-4503-8CCD-90D3A2F6059D}" destId="{ED8F114E-47DD-4D17-8328-445DC85B1A8A}" srcOrd="0" destOrd="0" presId="urn:microsoft.com/office/officeart/2005/8/layout/vList2"/>
    <dgm:cxn modelId="{9CDCB7E1-1F2C-4E08-BB11-5E3D7850F5D6}" type="presOf" srcId="{266A449E-D8EC-44B2-B0DA-7B0C8A7E286A}" destId="{3F15E0B9-2DDD-4A34-8F03-9F329C258F00}" srcOrd="0" destOrd="0" presId="urn:microsoft.com/office/officeart/2005/8/layout/vList2"/>
    <dgm:cxn modelId="{49A1F341-769B-418B-9D5E-9F79C1A77C74}" srcId="{95773877-A4AE-4603-8CA8-25DF413E4B35}" destId="{FEAB36FB-0ACD-48E4-981D-86F3874D3BB3}" srcOrd="1" destOrd="0" parTransId="{6CC916B3-5193-495E-B4CE-FF7B3152CA5C}" sibTransId="{E49E034A-1AF2-407E-832C-B20E1CA17D59}"/>
    <dgm:cxn modelId="{F04D0F0A-B902-42A7-9917-A2D01F55102D}" type="presOf" srcId="{0C262703-8406-40B9-940F-FD4C1F8E1D2F}" destId="{D79F40BB-F7BA-4F7A-A744-FB118098CD68}" srcOrd="0" destOrd="0" presId="urn:microsoft.com/office/officeart/2005/8/layout/vList2"/>
    <dgm:cxn modelId="{C9A915CC-97CF-4EB9-82A8-3BF63D15CD33}" type="presOf" srcId="{FEAB36FB-0ACD-48E4-981D-86F3874D3BB3}" destId="{E687E07C-7C03-438E-B042-AEBBDC7C6209}" srcOrd="0" destOrd="0" presId="urn:microsoft.com/office/officeart/2005/8/layout/vList2"/>
    <dgm:cxn modelId="{D8F65237-0F9F-4385-900E-0DCE841B618B}" srcId="{95773877-A4AE-4603-8CA8-25DF413E4B35}" destId="{266A449E-D8EC-44B2-B0DA-7B0C8A7E286A}" srcOrd="3" destOrd="0" parTransId="{BAF6B2AD-B781-45EE-B8EB-9E865AD3E631}" sibTransId="{6B09D799-8302-4634-B826-EF33EA1A1D01}"/>
    <dgm:cxn modelId="{F423D676-1B97-43E7-ACF4-8350BB2D53F5}" type="presParOf" srcId="{1EF91712-ED76-4050-9110-948B975AF050}" destId="{D79F40BB-F7BA-4F7A-A744-FB118098CD68}" srcOrd="0" destOrd="0" presId="urn:microsoft.com/office/officeart/2005/8/layout/vList2"/>
    <dgm:cxn modelId="{8D361ECE-7EED-4B05-B28B-07D8FFE6E745}" type="presParOf" srcId="{1EF91712-ED76-4050-9110-948B975AF050}" destId="{FCE65B1B-C90B-4576-A395-B9D36967CC05}" srcOrd="1" destOrd="0" presId="urn:microsoft.com/office/officeart/2005/8/layout/vList2"/>
    <dgm:cxn modelId="{8DE58247-54E9-4D89-B96B-D49E23FC75C9}" type="presParOf" srcId="{1EF91712-ED76-4050-9110-948B975AF050}" destId="{E687E07C-7C03-438E-B042-AEBBDC7C6209}" srcOrd="2" destOrd="0" presId="urn:microsoft.com/office/officeart/2005/8/layout/vList2"/>
    <dgm:cxn modelId="{E3F039A3-B16C-4F54-94E8-E6F1F893B609}" type="presParOf" srcId="{1EF91712-ED76-4050-9110-948B975AF050}" destId="{2320E2F3-0816-471A-BA09-3A55CA655D6C}" srcOrd="3" destOrd="0" presId="urn:microsoft.com/office/officeart/2005/8/layout/vList2"/>
    <dgm:cxn modelId="{A08AFABA-5205-4C9A-818C-29DA7AAD4C34}" type="presParOf" srcId="{1EF91712-ED76-4050-9110-948B975AF050}" destId="{ED8F114E-47DD-4D17-8328-445DC85B1A8A}" srcOrd="4" destOrd="0" presId="urn:microsoft.com/office/officeart/2005/8/layout/vList2"/>
    <dgm:cxn modelId="{43D05B50-3388-46FB-9D8B-641EA0BA40DC}" type="presParOf" srcId="{1EF91712-ED76-4050-9110-948B975AF050}" destId="{A93DF6FC-AF93-4C32-9F43-780D1BB365E3}" srcOrd="5" destOrd="0" presId="urn:microsoft.com/office/officeart/2005/8/layout/vList2"/>
    <dgm:cxn modelId="{9BF4C700-DDAC-4C7F-B8DD-62BD83585A6B}" type="presParOf" srcId="{1EF91712-ED76-4050-9110-948B975AF050}" destId="{3F15E0B9-2DDD-4A34-8F03-9F329C258F0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44563F-DF41-4B62-88E7-E8DA4F376D1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AB5C344-274F-4429-BFC3-9E15F7E707C0}">
      <dgm:prSet/>
      <dgm:spPr/>
      <dgm:t>
        <a:bodyPr/>
        <a:lstStyle/>
        <a:p>
          <a:pPr rtl="0"/>
          <a:r>
            <a:rPr lang="en-US" smtClean="0"/>
            <a:t>Patients with irreversible pulpitis</a:t>
          </a:r>
          <a:endParaRPr lang="en-IN"/>
        </a:p>
      </dgm:t>
    </dgm:pt>
    <dgm:pt modelId="{E6F339CA-A207-46DF-8555-F6AA9B068AAA}" type="parTrans" cxnId="{48FAB268-23E0-4B97-9281-1241BADB8F3C}">
      <dgm:prSet/>
      <dgm:spPr/>
      <dgm:t>
        <a:bodyPr/>
        <a:lstStyle/>
        <a:p>
          <a:endParaRPr lang="en-IN"/>
        </a:p>
      </dgm:t>
    </dgm:pt>
    <dgm:pt modelId="{CB7CA41A-F5F7-4450-91C2-2145C573CFFE}" type="sibTrans" cxnId="{48FAB268-23E0-4B97-9281-1241BADB8F3C}">
      <dgm:prSet/>
      <dgm:spPr/>
      <dgm:t>
        <a:bodyPr/>
        <a:lstStyle/>
        <a:p>
          <a:endParaRPr lang="en-IN"/>
        </a:p>
      </dgm:t>
    </dgm:pt>
    <dgm:pt modelId="{804093A9-EB70-410D-9AB4-288260D141E0}">
      <dgm:prSet/>
      <dgm:spPr/>
      <dgm:t>
        <a:bodyPr/>
        <a:lstStyle/>
        <a:p>
          <a:pPr rtl="0"/>
          <a:r>
            <a:rPr lang="en-US" smtClean="0"/>
            <a:t>Abnormal sensitivity to heat and cold</a:t>
          </a:r>
          <a:endParaRPr lang="en-IN"/>
        </a:p>
      </dgm:t>
    </dgm:pt>
    <dgm:pt modelId="{4887DBB2-C31A-44C0-A14D-1605D12936AA}" type="parTrans" cxnId="{DCCED8C8-6B01-441B-BD57-7E6C3CA4D2A3}">
      <dgm:prSet/>
      <dgm:spPr/>
      <dgm:t>
        <a:bodyPr/>
        <a:lstStyle/>
        <a:p>
          <a:endParaRPr lang="en-IN"/>
        </a:p>
      </dgm:t>
    </dgm:pt>
    <dgm:pt modelId="{D50AF763-EA47-4843-B445-F11FF983A71A}" type="sibTrans" cxnId="{DCCED8C8-6B01-441B-BD57-7E6C3CA4D2A3}">
      <dgm:prSet/>
      <dgm:spPr/>
      <dgm:t>
        <a:bodyPr/>
        <a:lstStyle/>
        <a:p>
          <a:endParaRPr lang="en-IN"/>
        </a:p>
      </dgm:t>
    </dgm:pt>
    <dgm:pt modelId="{38634358-AFFB-4C6B-B23F-F3710865069F}">
      <dgm:prSet/>
      <dgm:spPr/>
      <dgm:t>
        <a:bodyPr/>
        <a:lstStyle/>
        <a:p>
          <a:pPr rtl="0"/>
          <a:r>
            <a:rPr lang="en-US" smtClean="0"/>
            <a:t>Chronic pulpalgia</a:t>
          </a:r>
          <a:endParaRPr lang="en-IN"/>
        </a:p>
      </dgm:t>
    </dgm:pt>
    <dgm:pt modelId="{528C458E-30E0-4BDE-89D5-07FB5EA1404F}" type="parTrans" cxnId="{73822EE9-4124-4C25-AEC1-EA40C8B6B979}">
      <dgm:prSet/>
      <dgm:spPr/>
      <dgm:t>
        <a:bodyPr/>
        <a:lstStyle/>
        <a:p>
          <a:endParaRPr lang="en-IN"/>
        </a:p>
      </dgm:t>
    </dgm:pt>
    <dgm:pt modelId="{80CF8BCB-2036-4684-8B0F-919C7B5E578D}" type="sibTrans" cxnId="{73822EE9-4124-4C25-AEC1-EA40C8B6B979}">
      <dgm:prSet/>
      <dgm:spPr/>
      <dgm:t>
        <a:bodyPr/>
        <a:lstStyle/>
        <a:p>
          <a:endParaRPr lang="en-IN"/>
        </a:p>
      </dgm:t>
    </dgm:pt>
    <dgm:pt modelId="{56EACE12-850B-43CD-8D82-B2CD4836706B}">
      <dgm:prSet/>
      <dgm:spPr/>
      <dgm:t>
        <a:bodyPr/>
        <a:lstStyle/>
        <a:p>
          <a:pPr rtl="0"/>
          <a:r>
            <a:rPr lang="en-US" smtClean="0"/>
            <a:t>Tenderness to percussion or palpation because of pulpal disease</a:t>
          </a:r>
          <a:endParaRPr lang="en-IN"/>
        </a:p>
      </dgm:t>
    </dgm:pt>
    <dgm:pt modelId="{D536B7C6-4C0B-4B59-8139-878DA25215D8}" type="parTrans" cxnId="{CCE78819-6908-4829-802E-D9FFE7FBF46C}">
      <dgm:prSet/>
      <dgm:spPr/>
      <dgm:t>
        <a:bodyPr/>
        <a:lstStyle/>
        <a:p>
          <a:endParaRPr lang="en-IN"/>
        </a:p>
      </dgm:t>
    </dgm:pt>
    <dgm:pt modelId="{1FBCB4D7-E093-407E-9EF3-11F86F5E2526}" type="sibTrans" cxnId="{CCE78819-6908-4829-802E-D9FFE7FBF46C}">
      <dgm:prSet/>
      <dgm:spPr/>
      <dgm:t>
        <a:bodyPr/>
        <a:lstStyle/>
        <a:p>
          <a:endParaRPr lang="en-IN"/>
        </a:p>
      </dgm:t>
    </dgm:pt>
    <dgm:pt modelId="{3D74132F-0944-4AF1-8535-A853209F7C27}">
      <dgm:prSet/>
      <dgm:spPr/>
      <dgm:t>
        <a:bodyPr/>
        <a:lstStyle/>
        <a:p>
          <a:pPr rtl="0"/>
          <a:r>
            <a:rPr lang="en-US" smtClean="0"/>
            <a:t>Periradicular radiographic changes</a:t>
          </a:r>
          <a:endParaRPr lang="en-IN"/>
        </a:p>
      </dgm:t>
    </dgm:pt>
    <dgm:pt modelId="{9063ACFB-8E42-4439-A47C-82D74577F976}" type="parTrans" cxnId="{C2B290F4-94B4-457B-8D12-30D96CF8DF32}">
      <dgm:prSet/>
      <dgm:spPr/>
      <dgm:t>
        <a:bodyPr/>
        <a:lstStyle/>
        <a:p>
          <a:endParaRPr lang="en-IN"/>
        </a:p>
      </dgm:t>
    </dgm:pt>
    <dgm:pt modelId="{371E0C59-982D-46EB-B4C6-EEA8F84844A5}" type="sibTrans" cxnId="{C2B290F4-94B4-457B-8D12-30D96CF8DF32}">
      <dgm:prSet/>
      <dgm:spPr/>
      <dgm:t>
        <a:bodyPr/>
        <a:lstStyle/>
        <a:p>
          <a:endParaRPr lang="en-IN"/>
        </a:p>
      </dgm:t>
    </dgm:pt>
    <dgm:pt modelId="{81EA3A5E-8340-4771-8687-AEF6DF302714}">
      <dgm:prSet/>
      <dgm:spPr/>
      <dgm:t>
        <a:bodyPr/>
        <a:lstStyle/>
        <a:p>
          <a:pPr rtl="0"/>
          <a:r>
            <a:rPr lang="en-US" smtClean="0"/>
            <a:t>Marked constriction of pulp chamber or root canals [calcifications]</a:t>
          </a:r>
          <a:endParaRPr lang="en-IN"/>
        </a:p>
      </dgm:t>
    </dgm:pt>
    <dgm:pt modelId="{9DCD2A11-5B86-45D9-A853-012CD068438B}" type="parTrans" cxnId="{6C14F292-49F9-42D5-856D-133E7D7EEA3D}">
      <dgm:prSet/>
      <dgm:spPr/>
      <dgm:t>
        <a:bodyPr/>
        <a:lstStyle/>
        <a:p>
          <a:endParaRPr lang="en-IN"/>
        </a:p>
      </dgm:t>
    </dgm:pt>
    <dgm:pt modelId="{282E8D51-30AC-435D-8F2D-51196F0F8351}" type="sibTrans" cxnId="{6C14F292-49F9-42D5-856D-133E7D7EEA3D}">
      <dgm:prSet/>
      <dgm:spPr/>
      <dgm:t>
        <a:bodyPr/>
        <a:lstStyle/>
        <a:p>
          <a:endParaRPr lang="en-IN"/>
        </a:p>
      </dgm:t>
    </dgm:pt>
    <dgm:pt modelId="{294DE86C-6ED4-47E2-B94D-3E845B58729E}" type="pres">
      <dgm:prSet presAssocID="{5D44563F-DF41-4B62-88E7-E8DA4F376D1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AD63E53-C389-4BFF-A582-BC3C0648E00E}" type="pres">
      <dgm:prSet presAssocID="{7AB5C344-274F-4429-BFC3-9E15F7E707C0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08BADFD-9BF0-419E-AC25-F6D777573458}" type="pres">
      <dgm:prSet presAssocID="{CB7CA41A-F5F7-4450-91C2-2145C573CFFE}" presName="spacer" presStyleCnt="0"/>
      <dgm:spPr/>
    </dgm:pt>
    <dgm:pt modelId="{0B1AA528-72C1-411D-93FD-DE921DDF1608}" type="pres">
      <dgm:prSet presAssocID="{804093A9-EB70-410D-9AB4-288260D141E0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CD0322E-E6BC-497C-8FEE-27DE84ADBE87}" type="pres">
      <dgm:prSet presAssocID="{D50AF763-EA47-4843-B445-F11FF983A71A}" presName="spacer" presStyleCnt="0"/>
      <dgm:spPr/>
    </dgm:pt>
    <dgm:pt modelId="{3A4813F4-0677-4476-9E62-728B7C3F6223}" type="pres">
      <dgm:prSet presAssocID="{38634358-AFFB-4C6B-B23F-F3710865069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BE5FB02-2B3C-4B28-9CE8-0A6DC78D1A6D}" type="pres">
      <dgm:prSet presAssocID="{80CF8BCB-2036-4684-8B0F-919C7B5E578D}" presName="spacer" presStyleCnt="0"/>
      <dgm:spPr/>
    </dgm:pt>
    <dgm:pt modelId="{B88D9352-6A57-417F-8106-1DEE158BB683}" type="pres">
      <dgm:prSet presAssocID="{56EACE12-850B-43CD-8D82-B2CD4836706B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7776241-00D8-4D3E-B7BB-7CBFE5A0F5E7}" type="pres">
      <dgm:prSet presAssocID="{1FBCB4D7-E093-407E-9EF3-11F86F5E2526}" presName="spacer" presStyleCnt="0"/>
      <dgm:spPr/>
    </dgm:pt>
    <dgm:pt modelId="{2079ED1C-D137-4E7C-8A20-672E43B82965}" type="pres">
      <dgm:prSet presAssocID="{3D74132F-0944-4AF1-8535-A853209F7C27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722A1B5-EF26-471C-868E-3807C96B1F09}" type="pres">
      <dgm:prSet presAssocID="{371E0C59-982D-46EB-B4C6-EEA8F84844A5}" presName="spacer" presStyleCnt="0"/>
      <dgm:spPr/>
    </dgm:pt>
    <dgm:pt modelId="{2F24D628-8BA1-4F65-8A7F-1D9C15C65446}" type="pres">
      <dgm:prSet presAssocID="{81EA3A5E-8340-4771-8687-AEF6DF302714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8FAB268-23E0-4B97-9281-1241BADB8F3C}" srcId="{5D44563F-DF41-4B62-88E7-E8DA4F376D19}" destId="{7AB5C344-274F-4429-BFC3-9E15F7E707C0}" srcOrd="0" destOrd="0" parTransId="{E6F339CA-A207-46DF-8555-F6AA9B068AAA}" sibTransId="{CB7CA41A-F5F7-4450-91C2-2145C573CFFE}"/>
    <dgm:cxn modelId="{D46F05C1-F07C-4B92-BB32-AC261EF0317F}" type="presOf" srcId="{5D44563F-DF41-4B62-88E7-E8DA4F376D19}" destId="{294DE86C-6ED4-47E2-B94D-3E845B58729E}" srcOrd="0" destOrd="0" presId="urn:microsoft.com/office/officeart/2005/8/layout/vList2"/>
    <dgm:cxn modelId="{5B53F752-FD01-4490-9DEE-C120F4BE35DD}" type="presOf" srcId="{38634358-AFFB-4C6B-B23F-F3710865069F}" destId="{3A4813F4-0677-4476-9E62-728B7C3F6223}" srcOrd="0" destOrd="0" presId="urn:microsoft.com/office/officeart/2005/8/layout/vList2"/>
    <dgm:cxn modelId="{95064826-B9FB-4738-884F-148CB3BCD5A0}" type="presOf" srcId="{804093A9-EB70-410D-9AB4-288260D141E0}" destId="{0B1AA528-72C1-411D-93FD-DE921DDF1608}" srcOrd="0" destOrd="0" presId="urn:microsoft.com/office/officeart/2005/8/layout/vList2"/>
    <dgm:cxn modelId="{C2B290F4-94B4-457B-8D12-30D96CF8DF32}" srcId="{5D44563F-DF41-4B62-88E7-E8DA4F376D19}" destId="{3D74132F-0944-4AF1-8535-A853209F7C27}" srcOrd="4" destOrd="0" parTransId="{9063ACFB-8E42-4439-A47C-82D74577F976}" sibTransId="{371E0C59-982D-46EB-B4C6-EEA8F84844A5}"/>
    <dgm:cxn modelId="{CCE78819-6908-4829-802E-D9FFE7FBF46C}" srcId="{5D44563F-DF41-4B62-88E7-E8DA4F376D19}" destId="{56EACE12-850B-43CD-8D82-B2CD4836706B}" srcOrd="3" destOrd="0" parTransId="{D536B7C6-4C0B-4B59-8139-878DA25215D8}" sibTransId="{1FBCB4D7-E093-407E-9EF3-11F86F5E2526}"/>
    <dgm:cxn modelId="{D8BA1C80-7585-4E57-9AF7-499337E9519D}" type="presOf" srcId="{56EACE12-850B-43CD-8D82-B2CD4836706B}" destId="{B88D9352-6A57-417F-8106-1DEE158BB683}" srcOrd="0" destOrd="0" presId="urn:microsoft.com/office/officeart/2005/8/layout/vList2"/>
    <dgm:cxn modelId="{DCCED8C8-6B01-441B-BD57-7E6C3CA4D2A3}" srcId="{5D44563F-DF41-4B62-88E7-E8DA4F376D19}" destId="{804093A9-EB70-410D-9AB4-288260D141E0}" srcOrd="1" destOrd="0" parTransId="{4887DBB2-C31A-44C0-A14D-1605D12936AA}" sibTransId="{D50AF763-EA47-4843-B445-F11FF983A71A}"/>
    <dgm:cxn modelId="{6C14F292-49F9-42D5-856D-133E7D7EEA3D}" srcId="{5D44563F-DF41-4B62-88E7-E8DA4F376D19}" destId="{81EA3A5E-8340-4771-8687-AEF6DF302714}" srcOrd="5" destOrd="0" parTransId="{9DCD2A11-5B86-45D9-A853-012CD068438B}" sibTransId="{282E8D51-30AC-435D-8F2D-51196F0F8351}"/>
    <dgm:cxn modelId="{EE059344-D744-416A-B170-126393C1F789}" type="presOf" srcId="{3D74132F-0944-4AF1-8535-A853209F7C27}" destId="{2079ED1C-D137-4E7C-8A20-672E43B82965}" srcOrd="0" destOrd="0" presId="urn:microsoft.com/office/officeart/2005/8/layout/vList2"/>
    <dgm:cxn modelId="{C1486B5B-3719-43E3-9DCC-44F4E95655CE}" type="presOf" srcId="{7AB5C344-274F-4429-BFC3-9E15F7E707C0}" destId="{BAD63E53-C389-4BFF-A582-BC3C0648E00E}" srcOrd="0" destOrd="0" presId="urn:microsoft.com/office/officeart/2005/8/layout/vList2"/>
    <dgm:cxn modelId="{56BC1843-3B48-4893-BB13-054155B32DCD}" type="presOf" srcId="{81EA3A5E-8340-4771-8687-AEF6DF302714}" destId="{2F24D628-8BA1-4F65-8A7F-1D9C15C65446}" srcOrd="0" destOrd="0" presId="urn:microsoft.com/office/officeart/2005/8/layout/vList2"/>
    <dgm:cxn modelId="{73822EE9-4124-4C25-AEC1-EA40C8B6B979}" srcId="{5D44563F-DF41-4B62-88E7-E8DA4F376D19}" destId="{38634358-AFFB-4C6B-B23F-F3710865069F}" srcOrd="2" destOrd="0" parTransId="{528C458E-30E0-4BDE-89D5-07FB5EA1404F}" sibTransId="{80CF8BCB-2036-4684-8B0F-919C7B5E578D}"/>
    <dgm:cxn modelId="{DA785AF1-C483-4A27-88AE-4F5D259F2157}" type="presParOf" srcId="{294DE86C-6ED4-47E2-B94D-3E845B58729E}" destId="{BAD63E53-C389-4BFF-A582-BC3C0648E00E}" srcOrd="0" destOrd="0" presId="urn:microsoft.com/office/officeart/2005/8/layout/vList2"/>
    <dgm:cxn modelId="{8D94CCDB-1BCF-48A6-96C6-5C77D2C3E584}" type="presParOf" srcId="{294DE86C-6ED4-47E2-B94D-3E845B58729E}" destId="{F08BADFD-9BF0-419E-AC25-F6D777573458}" srcOrd="1" destOrd="0" presId="urn:microsoft.com/office/officeart/2005/8/layout/vList2"/>
    <dgm:cxn modelId="{A9D5FDAE-D650-4AD4-BAB0-31EEFB5692D8}" type="presParOf" srcId="{294DE86C-6ED4-47E2-B94D-3E845B58729E}" destId="{0B1AA528-72C1-411D-93FD-DE921DDF1608}" srcOrd="2" destOrd="0" presId="urn:microsoft.com/office/officeart/2005/8/layout/vList2"/>
    <dgm:cxn modelId="{189A41C7-84E7-42CC-9619-2DEE9C1B5B13}" type="presParOf" srcId="{294DE86C-6ED4-47E2-B94D-3E845B58729E}" destId="{5CD0322E-E6BC-497C-8FEE-27DE84ADBE87}" srcOrd="3" destOrd="0" presId="urn:microsoft.com/office/officeart/2005/8/layout/vList2"/>
    <dgm:cxn modelId="{FF11C393-57AF-4788-9287-3085E1AAE4E6}" type="presParOf" srcId="{294DE86C-6ED4-47E2-B94D-3E845B58729E}" destId="{3A4813F4-0677-4476-9E62-728B7C3F6223}" srcOrd="4" destOrd="0" presId="urn:microsoft.com/office/officeart/2005/8/layout/vList2"/>
    <dgm:cxn modelId="{865EDCB8-6E65-465F-A4EB-26F4814F8299}" type="presParOf" srcId="{294DE86C-6ED4-47E2-B94D-3E845B58729E}" destId="{2BE5FB02-2B3C-4B28-9CE8-0A6DC78D1A6D}" srcOrd="5" destOrd="0" presId="urn:microsoft.com/office/officeart/2005/8/layout/vList2"/>
    <dgm:cxn modelId="{1A3242AF-43AA-4F8C-8FBE-4423EBD378D8}" type="presParOf" srcId="{294DE86C-6ED4-47E2-B94D-3E845B58729E}" destId="{B88D9352-6A57-417F-8106-1DEE158BB683}" srcOrd="6" destOrd="0" presId="urn:microsoft.com/office/officeart/2005/8/layout/vList2"/>
    <dgm:cxn modelId="{1C056059-D5E8-4881-A1D6-15AD7664E248}" type="presParOf" srcId="{294DE86C-6ED4-47E2-B94D-3E845B58729E}" destId="{17776241-00D8-4D3E-B7BB-7CBFE5A0F5E7}" srcOrd="7" destOrd="0" presId="urn:microsoft.com/office/officeart/2005/8/layout/vList2"/>
    <dgm:cxn modelId="{21792007-2016-4D05-B50A-D7C0F1547F95}" type="presParOf" srcId="{294DE86C-6ED4-47E2-B94D-3E845B58729E}" destId="{2079ED1C-D137-4E7C-8A20-672E43B82965}" srcOrd="8" destOrd="0" presId="urn:microsoft.com/office/officeart/2005/8/layout/vList2"/>
    <dgm:cxn modelId="{84A7DA95-CE2D-4FBF-90DD-1E3AB98ACC23}" type="presParOf" srcId="{294DE86C-6ED4-47E2-B94D-3E845B58729E}" destId="{7722A1B5-EF26-471C-868E-3807C96B1F09}" srcOrd="9" destOrd="0" presId="urn:microsoft.com/office/officeart/2005/8/layout/vList2"/>
    <dgm:cxn modelId="{B600DFFA-B77A-457E-A725-2AEA237A26C1}" type="presParOf" srcId="{294DE86C-6ED4-47E2-B94D-3E845B58729E}" destId="{2F24D628-8BA1-4F65-8A7F-1D9C15C6544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8896D1-B981-4C10-A420-F51B7CEF0E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19EB32C-8902-4C00-9D9E-F6F7723E387D}">
      <dgm:prSet/>
      <dgm:spPr/>
      <dgm:t>
        <a:bodyPr/>
        <a:lstStyle/>
        <a:p>
          <a:pPr rtl="0"/>
          <a:r>
            <a:rPr lang="en-IN" smtClean="0"/>
            <a:t>Calcium hydroxide</a:t>
          </a:r>
          <a:endParaRPr lang="en-IN"/>
        </a:p>
      </dgm:t>
    </dgm:pt>
    <dgm:pt modelId="{31BBE8B2-1F37-4A8D-987B-543650EAE400}" type="parTrans" cxnId="{356F0698-AE9D-4CE0-B9F6-1399B2AA8E08}">
      <dgm:prSet/>
      <dgm:spPr/>
      <dgm:t>
        <a:bodyPr/>
        <a:lstStyle/>
        <a:p>
          <a:endParaRPr lang="en-IN"/>
        </a:p>
      </dgm:t>
    </dgm:pt>
    <dgm:pt modelId="{5B27D7E4-B5AC-4396-8F68-84E87AE41FFD}" type="sibTrans" cxnId="{356F0698-AE9D-4CE0-B9F6-1399B2AA8E08}">
      <dgm:prSet/>
      <dgm:spPr/>
      <dgm:t>
        <a:bodyPr/>
        <a:lstStyle/>
        <a:p>
          <a:endParaRPr lang="en-IN"/>
        </a:p>
      </dgm:t>
    </dgm:pt>
    <dgm:pt modelId="{B108649E-4C0A-4A41-93C6-AA9B96054050}">
      <dgm:prSet/>
      <dgm:spPr/>
      <dgm:t>
        <a:bodyPr/>
        <a:lstStyle/>
        <a:p>
          <a:pPr rtl="0"/>
          <a:r>
            <a:rPr lang="en-IN" smtClean="0"/>
            <a:t>Formocresol</a:t>
          </a:r>
          <a:endParaRPr lang="en-IN"/>
        </a:p>
      </dgm:t>
    </dgm:pt>
    <dgm:pt modelId="{049A7011-E988-448D-B658-6E78DAAFBF89}" type="parTrans" cxnId="{45D10BBC-5988-4804-9B7D-2FDE0F287558}">
      <dgm:prSet/>
      <dgm:spPr/>
      <dgm:t>
        <a:bodyPr/>
        <a:lstStyle/>
        <a:p>
          <a:endParaRPr lang="en-IN"/>
        </a:p>
      </dgm:t>
    </dgm:pt>
    <dgm:pt modelId="{A7007D3C-00DA-401F-8080-0EC6853C9DFB}" type="sibTrans" cxnId="{45D10BBC-5988-4804-9B7D-2FDE0F287558}">
      <dgm:prSet/>
      <dgm:spPr/>
      <dgm:t>
        <a:bodyPr/>
        <a:lstStyle/>
        <a:p>
          <a:endParaRPr lang="en-IN"/>
        </a:p>
      </dgm:t>
    </dgm:pt>
    <dgm:pt modelId="{D0D0D31E-4D04-4D41-A718-F13C2B4B818E}">
      <dgm:prSet/>
      <dgm:spPr/>
      <dgm:t>
        <a:bodyPr/>
        <a:lstStyle/>
        <a:p>
          <a:pPr rtl="0"/>
          <a:r>
            <a:rPr lang="en-IN" smtClean="0"/>
            <a:t>Gluteraldehyde</a:t>
          </a:r>
          <a:endParaRPr lang="en-IN"/>
        </a:p>
      </dgm:t>
    </dgm:pt>
    <dgm:pt modelId="{45075A0C-A430-44A2-A214-50417D0825FE}" type="parTrans" cxnId="{A4D2BEB0-759B-4192-A5AD-8736C80A2285}">
      <dgm:prSet/>
      <dgm:spPr/>
      <dgm:t>
        <a:bodyPr/>
        <a:lstStyle/>
        <a:p>
          <a:endParaRPr lang="en-IN"/>
        </a:p>
      </dgm:t>
    </dgm:pt>
    <dgm:pt modelId="{6C359E65-7FB2-400D-84F5-41CB4F896A8D}" type="sibTrans" cxnId="{A4D2BEB0-759B-4192-A5AD-8736C80A2285}">
      <dgm:prSet/>
      <dgm:spPr/>
      <dgm:t>
        <a:bodyPr/>
        <a:lstStyle/>
        <a:p>
          <a:endParaRPr lang="en-IN"/>
        </a:p>
      </dgm:t>
    </dgm:pt>
    <dgm:pt modelId="{8881950B-4988-4187-A6E4-98FE54D748A3}">
      <dgm:prSet/>
      <dgm:spPr/>
      <dgm:t>
        <a:bodyPr/>
        <a:lstStyle/>
        <a:p>
          <a:pPr rtl="0"/>
          <a:r>
            <a:rPr lang="en-IN" smtClean="0"/>
            <a:t>Dentin adhesives</a:t>
          </a:r>
          <a:endParaRPr lang="en-IN"/>
        </a:p>
      </dgm:t>
    </dgm:pt>
    <dgm:pt modelId="{3D1DC727-1B0F-464D-BEFD-D7051ACF2C68}" type="parTrans" cxnId="{A2B22BC6-BE75-4531-A167-4FED7FC12242}">
      <dgm:prSet/>
      <dgm:spPr/>
      <dgm:t>
        <a:bodyPr/>
        <a:lstStyle/>
        <a:p>
          <a:endParaRPr lang="en-IN"/>
        </a:p>
      </dgm:t>
    </dgm:pt>
    <dgm:pt modelId="{73737F42-CC78-44A8-AF39-6DDEF6FE664C}" type="sibTrans" cxnId="{A2B22BC6-BE75-4531-A167-4FED7FC12242}">
      <dgm:prSet/>
      <dgm:spPr/>
      <dgm:t>
        <a:bodyPr/>
        <a:lstStyle/>
        <a:p>
          <a:endParaRPr lang="en-IN"/>
        </a:p>
      </dgm:t>
    </dgm:pt>
    <dgm:pt modelId="{AA366606-2A6B-4D0B-99DC-8E1DCE299E73}">
      <dgm:prSet/>
      <dgm:spPr/>
      <dgm:t>
        <a:bodyPr/>
        <a:lstStyle/>
        <a:p>
          <a:pPr rtl="0"/>
          <a:r>
            <a:rPr lang="en-IN" smtClean="0"/>
            <a:t>Light cure glass ionomers</a:t>
          </a:r>
          <a:endParaRPr lang="en-IN"/>
        </a:p>
      </dgm:t>
    </dgm:pt>
    <dgm:pt modelId="{C73B21D0-4536-4963-AC09-08CEA28C5E4C}" type="parTrans" cxnId="{68B642DA-8AD2-4355-940D-8E7476C722D6}">
      <dgm:prSet/>
      <dgm:spPr/>
      <dgm:t>
        <a:bodyPr/>
        <a:lstStyle/>
        <a:p>
          <a:endParaRPr lang="en-IN"/>
        </a:p>
      </dgm:t>
    </dgm:pt>
    <dgm:pt modelId="{8AE1991B-CCCA-4FDF-BFEC-348C8A613862}" type="sibTrans" cxnId="{68B642DA-8AD2-4355-940D-8E7476C722D6}">
      <dgm:prSet/>
      <dgm:spPr/>
      <dgm:t>
        <a:bodyPr/>
        <a:lstStyle/>
        <a:p>
          <a:endParaRPr lang="en-IN"/>
        </a:p>
      </dgm:t>
    </dgm:pt>
    <dgm:pt modelId="{75EA4BB4-AF7B-425F-A0ED-CEAA9FB4A153}">
      <dgm:prSet/>
      <dgm:spPr/>
      <dgm:t>
        <a:bodyPr/>
        <a:lstStyle/>
        <a:p>
          <a:pPr rtl="0"/>
          <a:r>
            <a:rPr lang="en-IN" smtClean="0"/>
            <a:t>Collagen, cyanoacrylates</a:t>
          </a:r>
          <a:endParaRPr lang="en-IN"/>
        </a:p>
      </dgm:t>
    </dgm:pt>
    <dgm:pt modelId="{7D229461-0327-4076-AB29-01F217531131}" type="parTrans" cxnId="{7A11F489-ADF2-416F-9B2D-F89E60D00104}">
      <dgm:prSet/>
      <dgm:spPr/>
      <dgm:t>
        <a:bodyPr/>
        <a:lstStyle/>
        <a:p>
          <a:endParaRPr lang="en-IN"/>
        </a:p>
      </dgm:t>
    </dgm:pt>
    <dgm:pt modelId="{D3BB61C6-3FB4-4F4F-B258-0A3B2C953358}" type="sibTrans" cxnId="{7A11F489-ADF2-416F-9B2D-F89E60D00104}">
      <dgm:prSet/>
      <dgm:spPr/>
      <dgm:t>
        <a:bodyPr/>
        <a:lstStyle/>
        <a:p>
          <a:endParaRPr lang="en-IN"/>
        </a:p>
      </dgm:t>
    </dgm:pt>
    <dgm:pt modelId="{C73DE51D-196F-44EA-AE24-A51CCC11E778}">
      <dgm:prSet/>
      <dgm:spPr/>
      <dgm:t>
        <a:bodyPr/>
        <a:lstStyle/>
        <a:p>
          <a:pPr rtl="0"/>
          <a:r>
            <a:rPr lang="en-IN" smtClean="0"/>
            <a:t>B.M.P’s etc.</a:t>
          </a:r>
          <a:endParaRPr lang="en-IN"/>
        </a:p>
      </dgm:t>
    </dgm:pt>
    <dgm:pt modelId="{9D1B9006-A4DA-4123-850E-960ED9203B4A}" type="parTrans" cxnId="{50EDBDD8-7742-4FFD-B991-20020622DF2A}">
      <dgm:prSet/>
      <dgm:spPr/>
      <dgm:t>
        <a:bodyPr/>
        <a:lstStyle/>
        <a:p>
          <a:endParaRPr lang="en-IN"/>
        </a:p>
      </dgm:t>
    </dgm:pt>
    <dgm:pt modelId="{623CEB69-B7D5-466F-9B53-F9121A02CF97}" type="sibTrans" cxnId="{50EDBDD8-7742-4FFD-B991-20020622DF2A}">
      <dgm:prSet/>
      <dgm:spPr/>
      <dgm:t>
        <a:bodyPr/>
        <a:lstStyle/>
        <a:p>
          <a:endParaRPr lang="en-IN"/>
        </a:p>
      </dgm:t>
    </dgm:pt>
    <dgm:pt modelId="{0E139270-7F46-493E-BA9B-CE5E6305D0FD}" type="pres">
      <dgm:prSet presAssocID="{B58896D1-B981-4C10-A420-F51B7CEF0E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C1470BD-A162-4A12-B5CC-90FB9A978DB1}" type="pres">
      <dgm:prSet presAssocID="{319EB32C-8902-4C00-9D9E-F6F7723E387D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A291976-3F9E-4543-8AA6-FF1E2DBB65B1}" type="pres">
      <dgm:prSet presAssocID="{5B27D7E4-B5AC-4396-8F68-84E87AE41FFD}" presName="spacer" presStyleCnt="0"/>
      <dgm:spPr/>
    </dgm:pt>
    <dgm:pt modelId="{C892FA50-3E5F-4641-B2C3-27B80E956C53}" type="pres">
      <dgm:prSet presAssocID="{B108649E-4C0A-4A41-93C6-AA9B96054050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3ED95FA-6E17-480E-933B-DB4AC78AF509}" type="pres">
      <dgm:prSet presAssocID="{A7007D3C-00DA-401F-8080-0EC6853C9DFB}" presName="spacer" presStyleCnt="0"/>
      <dgm:spPr/>
    </dgm:pt>
    <dgm:pt modelId="{4934ED35-0018-4E5A-B0C9-0BB5CF32D946}" type="pres">
      <dgm:prSet presAssocID="{D0D0D31E-4D04-4D41-A718-F13C2B4B818E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D68390-5925-4B26-B26A-545E8ECFB9C2}" type="pres">
      <dgm:prSet presAssocID="{6C359E65-7FB2-400D-84F5-41CB4F896A8D}" presName="spacer" presStyleCnt="0"/>
      <dgm:spPr/>
    </dgm:pt>
    <dgm:pt modelId="{66C69A1F-CFCC-4C44-8212-A380494F8B11}" type="pres">
      <dgm:prSet presAssocID="{8881950B-4988-4187-A6E4-98FE54D748A3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F9A5769-390B-4072-A52F-AD46188AD142}" type="pres">
      <dgm:prSet presAssocID="{73737F42-CC78-44A8-AF39-6DDEF6FE664C}" presName="spacer" presStyleCnt="0"/>
      <dgm:spPr/>
    </dgm:pt>
    <dgm:pt modelId="{E99B77D5-91B5-4490-A3C2-7188E95B54BF}" type="pres">
      <dgm:prSet presAssocID="{AA366606-2A6B-4D0B-99DC-8E1DCE299E73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EF35BC9-006D-4EB1-A717-74D8D96E150C}" type="pres">
      <dgm:prSet presAssocID="{8AE1991B-CCCA-4FDF-BFEC-348C8A613862}" presName="spacer" presStyleCnt="0"/>
      <dgm:spPr/>
    </dgm:pt>
    <dgm:pt modelId="{A1E57BF3-A54A-46ED-97FD-B590C7D1738E}" type="pres">
      <dgm:prSet presAssocID="{75EA4BB4-AF7B-425F-A0ED-CEAA9FB4A153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228121-D229-4861-975F-ED4785A28B64}" type="pres">
      <dgm:prSet presAssocID="{D3BB61C6-3FB4-4F4F-B258-0A3B2C953358}" presName="spacer" presStyleCnt="0"/>
      <dgm:spPr/>
    </dgm:pt>
    <dgm:pt modelId="{C6EC2DA1-27B2-4885-B9B2-16DEFF320D81}" type="pres">
      <dgm:prSet presAssocID="{C73DE51D-196F-44EA-AE24-A51CCC11E77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2B22BC6-BE75-4531-A167-4FED7FC12242}" srcId="{B58896D1-B981-4C10-A420-F51B7CEF0E1D}" destId="{8881950B-4988-4187-A6E4-98FE54D748A3}" srcOrd="3" destOrd="0" parTransId="{3D1DC727-1B0F-464D-BEFD-D7051ACF2C68}" sibTransId="{73737F42-CC78-44A8-AF39-6DDEF6FE664C}"/>
    <dgm:cxn modelId="{B3F0B595-5ECB-48C6-A013-329769DD826E}" type="presOf" srcId="{319EB32C-8902-4C00-9D9E-F6F7723E387D}" destId="{8C1470BD-A162-4A12-B5CC-90FB9A978DB1}" srcOrd="0" destOrd="0" presId="urn:microsoft.com/office/officeart/2005/8/layout/vList2"/>
    <dgm:cxn modelId="{00EC4233-46EE-4A29-855F-11323A63F1FD}" type="presOf" srcId="{B108649E-4C0A-4A41-93C6-AA9B96054050}" destId="{C892FA50-3E5F-4641-B2C3-27B80E956C53}" srcOrd="0" destOrd="0" presId="urn:microsoft.com/office/officeart/2005/8/layout/vList2"/>
    <dgm:cxn modelId="{A4D2BEB0-759B-4192-A5AD-8736C80A2285}" srcId="{B58896D1-B981-4C10-A420-F51B7CEF0E1D}" destId="{D0D0D31E-4D04-4D41-A718-F13C2B4B818E}" srcOrd="2" destOrd="0" parTransId="{45075A0C-A430-44A2-A214-50417D0825FE}" sibTransId="{6C359E65-7FB2-400D-84F5-41CB4F896A8D}"/>
    <dgm:cxn modelId="{1718B8FE-1A92-48CA-9521-26EF8890A722}" type="presOf" srcId="{D0D0D31E-4D04-4D41-A718-F13C2B4B818E}" destId="{4934ED35-0018-4E5A-B0C9-0BB5CF32D946}" srcOrd="0" destOrd="0" presId="urn:microsoft.com/office/officeart/2005/8/layout/vList2"/>
    <dgm:cxn modelId="{50EDBDD8-7742-4FFD-B991-20020622DF2A}" srcId="{B58896D1-B981-4C10-A420-F51B7CEF0E1D}" destId="{C73DE51D-196F-44EA-AE24-A51CCC11E778}" srcOrd="6" destOrd="0" parTransId="{9D1B9006-A4DA-4123-850E-960ED9203B4A}" sibTransId="{623CEB69-B7D5-466F-9B53-F9121A02CF97}"/>
    <dgm:cxn modelId="{45D10BBC-5988-4804-9B7D-2FDE0F287558}" srcId="{B58896D1-B981-4C10-A420-F51B7CEF0E1D}" destId="{B108649E-4C0A-4A41-93C6-AA9B96054050}" srcOrd="1" destOrd="0" parTransId="{049A7011-E988-448D-B658-6E78DAAFBF89}" sibTransId="{A7007D3C-00DA-401F-8080-0EC6853C9DFB}"/>
    <dgm:cxn modelId="{171D2880-7123-40F4-80EC-446598007EA5}" type="presOf" srcId="{AA366606-2A6B-4D0B-99DC-8E1DCE299E73}" destId="{E99B77D5-91B5-4490-A3C2-7188E95B54BF}" srcOrd="0" destOrd="0" presId="urn:microsoft.com/office/officeart/2005/8/layout/vList2"/>
    <dgm:cxn modelId="{AB529CAC-F4FF-409D-B4B5-13E45D4B7A64}" type="presOf" srcId="{75EA4BB4-AF7B-425F-A0ED-CEAA9FB4A153}" destId="{A1E57BF3-A54A-46ED-97FD-B590C7D1738E}" srcOrd="0" destOrd="0" presId="urn:microsoft.com/office/officeart/2005/8/layout/vList2"/>
    <dgm:cxn modelId="{68B642DA-8AD2-4355-940D-8E7476C722D6}" srcId="{B58896D1-B981-4C10-A420-F51B7CEF0E1D}" destId="{AA366606-2A6B-4D0B-99DC-8E1DCE299E73}" srcOrd="4" destOrd="0" parTransId="{C73B21D0-4536-4963-AC09-08CEA28C5E4C}" sibTransId="{8AE1991B-CCCA-4FDF-BFEC-348C8A613862}"/>
    <dgm:cxn modelId="{819A7A82-8031-4DC7-907C-AADD473C331B}" type="presOf" srcId="{C73DE51D-196F-44EA-AE24-A51CCC11E778}" destId="{C6EC2DA1-27B2-4885-B9B2-16DEFF320D81}" srcOrd="0" destOrd="0" presId="urn:microsoft.com/office/officeart/2005/8/layout/vList2"/>
    <dgm:cxn modelId="{356F0698-AE9D-4CE0-B9F6-1399B2AA8E08}" srcId="{B58896D1-B981-4C10-A420-F51B7CEF0E1D}" destId="{319EB32C-8902-4C00-9D9E-F6F7723E387D}" srcOrd="0" destOrd="0" parTransId="{31BBE8B2-1F37-4A8D-987B-543650EAE400}" sibTransId="{5B27D7E4-B5AC-4396-8F68-84E87AE41FFD}"/>
    <dgm:cxn modelId="{7A11F489-ADF2-416F-9B2D-F89E60D00104}" srcId="{B58896D1-B981-4C10-A420-F51B7CEF0E1D}" destId="{75EA4BB4-AF7B-425F-A0ED-CEAA9FB4A153}" srcOrd="5" destOrd="0" parTransId="{7D229461-0327-4076-AB29-01F217531131}" sibTransId="{D3BB61C6-3FB4-4F4F-B258-0A3B2C953358}"/>
    <dgm:cxn modelId="{4993BD6C-0339-424F-814B-35F9776A12E9}" type="presOf" srcId="{B58896D1-B981-4C10-A420-F51B7CEF0E1D}" destId="{0E139270-7F46-493E-BA9B-CE5E6305D0FD}" srcOrd="0" destOrd="0" presId="urn:microsoft.com/office/officeart/2005/8/layout/vList2"/>
    <dgm:cxn modelId="{4AC6410D-E1C6-4D35-8A4F-31F93252C98A}" type="presOf" srcId="{8881950B-4988-4187-A6E4-98FE54D748A3}" destId="{66C69A1F-CFCC-4C44-8212-A380494F8B11}" srcOrd="0" destOrd="0" presId="urn:microsoft.com/office/officeart/2005/8/layout/vList2"/>
    <dgm:cxn modelId="{1A4E0180-C4E4-4A5E-B433-17A327D9CE09}" type="presParOf" srcId="{0E139270-7F46-493E-BA9B-CE5E6305D0FD}" destId="{8C1470BD-A162-4A12-B5CC-90FB9A978DB1}" srcOrd="0" destOrd="0" presId="urn:microsoft.com/office/officeart/2005/8/layout/vList2"/>
    <dgm:cxn modelId="{498B9390-1D9A-4243-82F0-A3E548CD9841}" type="presParOf" srcId="{0E139270-7F46-493E-BA9B-CE5E6305D0FD}" destId="{2A291976-3F9E-4543-8AA6-FF1E2DBB65B1}" srcOrd="1" destOrd="0" presId="urn:microsoft.com/office/officeart/2005/8/layout/vList2"/>
    <dgm:cxn modelId="{809F5A04-1968-455A-8D6B-60A6C64950CF}" type="presParOf" srcId="{0E139270-7F46-493E-BA9B-CE5E6305D0FD}" destId="{C892FA50-3E5F-4641-B2C3-27B80E956C53}" srcOrd="2" destOrd="0" presId="urn:microsoft.com/office/officeart/2005/8/layout/vList2"/>
    <dgm:cxn modelId="{2D0D6C45-6131-4E7D-83A7-1B876A6AACC6}" type="presParOf" srcId="{0E139270-7F46-493E-BA9B-CE5E6305D0FD}" destId="{43ED95FA-6E17-480E-933B-DB4AC78AF509}" srcOrd="3" destOrd="0" presId="urn:microsoft.com/office/officeart/2005/8/layout/vList2"/>
    <dgm:cxn modelId="{E97A0E21-2448-44D7-B036-EA435B753D3F}" type="presParOf" srcId="{0E139270-7F46-493E-BA9B-CE5E6305D0FD}" destId="{4934ED35-0018-4E5A-B0C9-0BB5CF32D946}" srcOrd="4" destOrd="0" presId="urn:microsoft.com/office/officeart/2005/8/layout/vList2"/>
    <dgm:cxn modelId="{CD203764-96B7-4B57-87ED-F73A7DF5959D}" type="presParOf" srcId="{0E139270-7F46-493E-BA9B-CE5E6305D0FD}" destId="{32D68390-5925-4B26-B26A-545E8ECFB9C2}" srcOrd="5" destOrd="0" presId="urn:microsoft.com/office/officeart/2005/8/layout/vList2"/>
    <dgm:cxn modelId="{52C29F83-E85F-4A7D-BD0A-FD21BF35ED72}" type="presParOf" srcId="{0E139270-7F46-493E-BA9B-CE5E6305D0FD}" destId="{66C69A1F-CFCC-4C44-8212-A380494F8B11}" srcOrd="6" destOrd="0" presId="urn:microsoft.com/office/officeart/2005/8/layout/vList2"/>
    <dgm:cxn modelId="{1D0A1708-CD6E-4E37-A401-8125E330357B}" type="presParOf" srcId="{0E139270-7F46-493E-BA9B-CE5E6305D0FD}" destId="{7F9A5769-390B-4072-A52F-AD46188AD142}" srcOrd="7" destOrd="0" presId="urn:microsoft.com/office/officeart/2005/8/layout/vList2"/>
    <dgm:cxn modelId="{6DE8C83E-8416-4A38-9AE9-E12DAF3002C2}" type="presParOf" srcId="{0E139270-7F46-493E-BA9B-CE5E6305D0FD}" destId="{E99B77D5-91B5-4490-A3C2-7188E95B54BF}" srcOrd="8" destOrd="0" presId="urn:microsoft.com/office/officeart/2005/8/layout/vList2"/>
    <dgm:cxn modelId="{E1CB9DE4-6BC7-4453-9478-3718CFAAF431}" type="presParOf" srcId="{0E139270-7F46-493E-BA9B-CE5E6305D0FD}" destId="{0EF35BC9-006D-4EB1-A717-74D8D96E150C}" srcOrd="9" destOrd="0" presId="urn:microsoft.com/office/officeart/2005/8/layout/vList2"/>
    <dgm:cxn modelId="{2DDAC654-D1DF-4A7D-99CC-8AE81EBB0557}" type="presParOf" srcId="{0E139270-7F46-493E-BA9B-CE5E6305D0FD}" destId="{A1E57BF3-A54A-46ED-97FD-B590C7D1738E}" srcOrd="10" destOrd="0" presId="urn:microsoft.com/office/officeart/2005/8/layout/vList2"/>
    <dgm:cxn modelId="{22B0728D-8BE3-4BCC-B0D2-B5C7DE84DBA4}" type="presParOf" srcId="{0E139270-7F46-493E-BA9B-CE5E6305D0FD}" destId="{11228121-D229-4861-975F-ED4785A28B64}" srcOrd="11" destOrd="0" presId="urn:microsoft.com/office/officeart/2005/8/layout/vList2"/>
    <dgm:cxn modelId="{38A709DC-6866-4800-BAA6-612159FD821B}" type="presParOf" srcId="{0E139270-7F46-493E-BA9B-CE5E6305D0FD}" destId="{C6EC2DA1-27B2-4885-B9B2-16DEFF320D81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BD071B9-E030-43E7-A1A6-DB6ECDE5F11E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527669-868F-460A-B824-4D07302375F2}">
      <dgm:prSet/>
      <dgm:spPr/>
      <dgm:t>
        <a:bodyPr/>
        <a:lstStyle/>
        <a:p>
          <a:pPr rtl="0"/>
          <a:endParaRPr lang="en-IN" sz="1900" dirty="0"/>
        </a:p>
      </dgm:t>
    </dgm:pt>
    <dgm:pt modelId="{04DBE6DE-BFC8-4EBE-911D-CA645D85A369}" type="parTrans" cxnId="{5CD144E1-4B91-4AFA-94AF-7FAA98663D75}">
      <dgm:prSet/>
      <dgm:spPr/>
      <dgm:t>
        <a:bodyPr/>
        <a:lstStyle/>
        <a:p>
          <a:endParaRPr lang="en-IN"/>
        </a:p>
      </dgm:t>
    </dgm:pt>
    <dgm:pt modelId="{1EA96F4F-D26D-49FA-8AE1-E5552235CC60}" type="sibTrans" cxnId="{5CD144E1-4B91-4AFA-94AF-7FAA98663D75}">
      <dgm:prSet/>
      <dgm:spPr/>
      <dgm:t>
        <a:bodyPr/>
        <a:lstStyle/>
        <a:p>
          <a:endParaRPr lang="en-IN"/>
        </a:p>
      </dgm:t>
    </dgm:pt>
    <dgm:pt modelId="{86EA670E-00FB-4AF3-9F1C-00D29FFD0774}">
      <dgm:prSet custT="1"/>
      <dgm:spPr/>
      <dgm:t>
        <a:bodyPr/>
        <a:lstStyle/>
        <a:p>
          <a:pPr rtl="0"/>
          <a:r>
            <a:rPr lang="en-US" sz="2000" dirty="0" smtClean="0"/>
            <a:t>The </a:t>
          </a:r>
          <a:r>
            <a:rPr lang="en-US" sz="2000" dirty="0" err="1" smtClean="0"/>
            <a:t>periodontium</a:t>
          </a:r>
          <a:r>
            <a:rPr lang="en-US" sz="2000" dirty="0" smtClean="0"/>
            <a:t> should remain </a:t>
          </a:r>
          <a:r>
            <a:rPr lang="en-US" sz="2000" b="1" dirty="0" smtClean="0"/>
            <a:t>healthy without pockets </a:t>
          </a:r>
          <a:r>
            <a:rPr lang="en-US" sz="2000" dirty="0" smtClean="0"/>
            <a:t>or sinus</a:t>
          </a:r>
          <a:endParaRPr lang="en-IN" sz="2000" dirty="0"/>
        </a:p>
      </dgm:t>
    </dgm:pt>
    <dgm:pt modelId="{FDAB282B-EEEA-468F-8A40-415A43EA7060}" type="parTrans" cxnId="{81BE9D39-61A2-4D07-AE10-D214D990ED7E}">
      <dgm:prSet/>
      <dgm:spPr/>
      <dgm:t>
        <a:bodyPr/>
        <a:lstStyle/>
        <a:p>
          <a:endParaRPr lang="en-IN"/>
        </a:p>
      </dgm:t>
    </dgm:pt>
    <dgm:pt modelId="{47A9D35E-FC1D-48E6-AD74-A0D35D6DAB3F}" type="sibTrans" cxnId="{81BE9D39-61A2-4D07-AE10-D214D990ED7E}">
      <dgm:prSet/>
      <dgm:spPr/>
      <dgm:t>
        <a:bodyPr/>
        <a:lstStyle/>
        <a:p>
          <a:endParaRPr lang="en-IN"/>
        </a:p>
      </dgm:t>
    </dgm:pt>
    <dgm:pt modelId="{7D93B535-D4A4-4236-B008-9674515CF93D}">
      <dgm:prSet custT="1"/>
      <dgm:spPr/>
      <dgm:t>
        <a:bodyPr/>
        <a:lstStyle/>
        <a:p>
          <a:pPr rtl="0"/>
          <a:r>
            <a:rPr lang="en-US" sz="2000" dirty="0" smtClean="0"/>
            <a:t>The tooth should respond normally to the </a:t>
          </a:r>
          <a:r>
            <a:rPr lang="en-US" sz="2000" b="1" dirty="0" smtClean="0"/>
            <a:t>pulp vitality tests </a:t>
          </a:r>
          <a:endParaRPr lang="en-IN" sz="2000" b="1" dirty="0"/>
        </a:p>
      </dgm:t>
    </dgm:pt>
    <dgm:pt modelId="{71D65B91-E7D8-4C4E-83ED-BD51A2E17AB5}" type="parTrans" cxnId="{C70641D1-F380-463D-959D-3C1257D92CE4}">
      <dgm:prSet/>
      <dgm:spPr/>
      <dgm:t>
        <a:bodyPr/>
        <a:lstStyle/>
        <a:p>
          <a:endParaRPr lang="en-IN"/>
        </a:p>
      </dgm:t>
    </dgm:pt>
    <dgm:pt modelId="{3D9418F0-5CCD-4ACA-8A99-0D9F83EB50BA}" type="sibTrans" cxnId="{C70641D1-F380-463D-959D-3C1257D92CE4}">
      <dgm:prSet/>
      <dgm:spPr/>
      <dgm:t>
        <a:bodyPr/>
        <a:lstStyle/>
        <a:p>
          <a:endParaRPr lang="en-IN"/>
        </a:p>
      </dgm:t>
    </dgm:pt>
    <dgm:pt modelId="{19103DBB-E799-4E7D-A6AD-9F55F1150059}">
      <dgm:prSet custT="1"/>
      <dgm:spPr/>
      <dgm:t>
        <a:bodyPr/>
        <a:lstStyle/>
        <a:p>
          <a:pPr rtl="0"/>
          <a:r>
            <a:rPr lang="en-US" sz="2000" dirty="0" err="1" smtClean="0"/>
            <a:t>Radiographically</a:t>
          </a:r>
          <a:r>
            <a:rPr lang="en-US" sz="2000" dirty="0" smtClean="0"/>
            <a:t> a </a:t>
          </a:r>
          <a:r>
            <a:rPr lang="en-US" sz="2000" b="1" dirty="0" smtClean="0"/>
            <a:t>calcific barrier </a:t>
          </a:r>
          <a:r>
            <a:rPr lang="en-US" sz="2000" dirty="0" smtClean="0"/>
            <a:t>should be seen</a:t>
          </a:r>
          <a:endParaRPr lang="en-IN" sz="2000" dirty="0"/>
        </a:p>
      </dgm:t>
    </dgm:pt>
    <dgm:pt modelId="{02EF1339-EE80-4DEB-A560-15A93D5BFECE}" type="parTrans" cxnId="{CA15F7DC-153B-49FE-AD73-A634809CA194}">
      <dgm:prSet/>
      <dgm:spPr/>
      <dgm:t>
        <a:bodyPr/>
        <a:lstStyle/>
        <a:p>
          <a:endParaRPr lang="en-IN"/>
        </a:p>
      </dgm:t>
    </dgm:pt>
    <dgm:pt modelId="{B138A24F-31D3-4FB3-9D04-0CA4F0E2EDF0}" type="sibTrans" cxnId="{CA15F7DC-153B-49FE-AD73-A634809CA194}">
      <dgm:prSet/>
      <dgm:spPr/>
      <dgm:t>
        <a:bodyPr/>
        <a:lstStyle/>
        <a:p>
          <a:endParaRPr lang="en-IN"/>
        </a:p>
      </dgm:t>
    </dgm:pt>
    <dgm:pt modelId="{1D76BD63-66F6-4F2D-BD2F-BE53F951E22F}">
      <dgm:prSet custT="1"/>
      <dgm:spPr/>
      <dgm:t>
        <a:bodyPr/>
        <a:lstStyle/>
        <a:p>
          <a:pPr rtl="0"/>
          <a:r>
            <a:rPr lang="en-US" sz="2000" dirty="0" smtClean="0"/>
            <a:t>There should not be external or internal </a:t>
          </a:r>
          <a:r>
            <a:rPr lang="en-US" sz="2000" b="1" dirty="0" err="1" smtClean="0"/>
            <a:t>resorption</a:t>
          </a:r>
          <a:endParaRPr lang="en-IN" sz="2000" b="1" dirty="0"/>
        </a:p>
      </dgm:t>
    </dgm:pt>
    <dgm:pt modelId="{7CD75BA7-730D-457F-B86A-AEA6A2AF478B}" type="parTrans" cxnId="{AC0ABBE6-D34B-4EB3-87A9-3E2A7D4813B3}">
      <dgm:prSet/>
      <dgm:spPr/>
      <dgm:t>
        <a:bodyPr/>
        <a:lstStyle/>
        <a:p>
          <a:endParaRPr lang="en-IN"/>
        </a:p>
      </dgm:t>
    </dgm:pt>
    <dgm:pt modelId="{F0D2951B-93EE-42AC-B444-54973FB98AEF}" type="sibTrans" cxnId="{AC0ABBE6-D34B-4EB3-87A9-3E2A7D4813B3}">
      <dgm:prSet/>
      <dgm:spPr/>
      <dgm:t>
        <a:bodyPr/>
        <a:lstStyle/>
        <a:p>
          <a:endParaRPr lang="en-IN"/>
        </a:p>
      </dgm:t>
    </dgm:pt>
    <dgm:pt modelId="{95F98B7B-AA2F-46E7-AEB4-8A1FE5D2CAC8}">
      <dgm:prSet custT="1"/>
      <dgm:spPr/>
      <dgm:t>
        <a:bodyPr/>
        <a:lstStyle/>
        <a:p>
          <a:pPr rtl="0"/>
          <a:r>
            <a:rPr lang="en-US" sz="2000" dirty="0" smtClean="0"/>
            <a:t>The root formation should have been completed with the </a:t>
          </a:r>
          <a:r>
            <a:rPr lang="en-US" sz="2000" b="1" dirty="0" smtClean="0"/>
            <a:t>apex closed</a:t>
          </a:r>
          <a:endParaRPr lang="en-IN" sz="2000" b="1" dirty="0"/>
        </a:p>
      </dgm:t>
    </dgm:pt>
    <dgm:pt modelId="{6D890FA6-A20E-4B8B-BF3D-9A30BB91396D}" type="parTrans" cxnId="{62D94C92-0BE4-4A79-BC13-658A683651CB}">
      <dgm:prSet/>
      <dgm:spPr/>
      <dgm:t>
        <a:bodyPr/>
        <a:lstStyle/>
        <a:p>
          <a:endParaRPr lang="en-IN"/>
        </a:p>
      </dgm:t>
    </dgm:pt>
    <dgm:pt modelId="{4DFA8092-68C0-4D02-9898-801AF24010F0}" type="sibTrans" cxnId="{62D94C92-0BE4-4A79-BC13-658A683651CB}">
      <dgm:prSet/>
      <dgm:spPr/>
      <dgm:t>
        <a:bodyPr/>
        <a:lstStyle/>
        <a:p>
          <a:endParaRPr lang="en-IN"/>
        </a:p>
      </dgm:t>
    </dgm:pt>
    <dgm:pt modelId="{5F70119F-6ABC-4627-A7A0-56C8052E7344}">
      <dgm:prSet custT="1"/>
      <dgm:spPr/>
      <dgm:t>
        <a:bodyPr/>
        <a:lstStyle/>
        <a:p>
          <a:pPr rtl="0"/>
          <a:r>
            <a:rPr lang="en-US" sz="2000" dirty="0" smtClean="0"/>
            <a:t>Clinically the tooth should be </a:t>
          </a:r>
          <a:r>
            <a:rPr lang="en-US" sz="2000" b="1" dirty="0" smtClean="0"/>
            <a:t>asymptomatic</a:t>
          </a:r>
          <a:r>
            <a:rPr lang="en-US" sz="2000" dirty="0" smtClean="0"/>
            <a:t> without tenderness and mobility</a:t>
          </a:r>
          <a:endParaRPr lang="en-IN" sz="2000" dirty="0"/>
        </a:p>
      </dgm:t>
    </dgm:pt>
    <dgm:pt modelId="{A067E7DF-13E1-42B0-9B3E-F1396CAAFF74}" type="sibTrans" cxnId="{EA800DD7-CD23-455D-938F-DAC840865612}">
      <dgm:prSet/>
      <dgm:spPr/>
      <dgm:t>
        <a:bodyPr/>
        <a:lstStyle/>
        <a:p>
          <a:endParaRPr lang="en-IN"/>
        </a:p>
      </dgm:t>
    </dgm:pt>
    <dgm:pt modelId="{3F5727EA-E176-4245-B46B-F128069A27C7}" type="parTrans" cxnId="{EA800DD7-CD23-455D-938F-DAC840865612}">
      <dgm:prSet/>
      <dgm:spPr/>
      <dgm:t>
        <a:bodyPr/>
        <a:lstStyle/>
        <a:p>
          <a:endParaRPr lang="en-IN"/>
        </a:p>
      </dgm:t>
    </dgm:pt>
    <dgm:pt modelId="{B62A9578-0EE0-45D3-830D-B3AA6D0B2007}" type="pres">
      <dgm:prSet presAssocID="{BBD071B9-E030-43E7-A1A6-DB6ECDE5F11E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IN"/>
        </a:p>
      </dgm:t>
    </dgm:pt>
    <dgm:pt modelId="{5E61547D-901F-4448-80DB-4FDD582C814C}" type="pres">
      <dgm:prSet presAssocID="{BBD071B9-E030-43E7-A1A6-DB6ECDE5F11E}" presName="pyramid" presStyleLbl="node1" presStyleIdx="0" presStyleCnt="1"/>
      <dgm:spPr/>
    </dgm:pt>
    <dgm:pt modelId="{361463FF-0D3E-41DC-90D9-33CD40458D45}" type="pres">
      <dgm:prSet presAssocID="{BBD071B9-E030-43E7-A1A6-DB6ECDE5F11E}" presName="theList" presStyleCnt="0"/>
      <dgm:spPr/>
    </dgm:pt>
    <dgm:pt modelId="{B29F2864-7198-4570-BADC-80D0C8E6789B}" type="pres">
      <dgm:prSet presAssocID="{69527669-868F-460A-B824-4D07302375F2}" presName="aNode" presStyleLbl="fgAcc1" presStyleIdx="0" presStyleCnt="1" custScaleX="200185" custLinFactNeighborX="-96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FEB01E9-60AA-4921-A89B-39132DEF9F1E}" type="pres">
      <dgm:prSet presAssocID="{69527669-868F-460A-B824-4D07302375F2}" presName="aSpace" presStyleCnt="0"/>
      <dgm:spPr/>
    </dgm:pt>
  </dgm:ptLst>
  <dgm:cxnLst>
    <dgm:cxn modelId="{AC0ABBE6-D34B-4EB3-87A9-3E2A7D4813B3}" srcId="{69527669-868F-460A-B824-4D07302375F2}" destId="{1D76BD63-66F6-4F2D-BD2F-BE53F951E22F}" srcOrd="4" destOrd="0" parTransId="{7CD75BA7-730D-457F-B86A-AEA6A2AF478B}" sibTransId="{F0D2951B-93EE-42AC-B444-54973FB98AEF}"/>
    <dgm:cxn modelId="{B0C047BB-BF1D-4E69-9BF0-66AE5F46E783}" type="presOf" srcId="{19103DBB-E799-4E7D-A6AD-9F55F1150059}" destId="{B29F2864-7198-4570-BADC-80D0C8E6789B}" srcOrd="0" destOrd="4" presId="urn:microsoft.com/office/officeart/2005/8/layout/pyramid2"/>
    <dgm:cxn modelId="{10CCBCAF-2430-4A9A-ACF1-76DB90C071BA}" type="presOf" srcId="{86EA670E-00FB-4AF3-9F1C-00D29FFD0774}" destId="{B29F2864-7198-4570-BADC-80D0C8E6789B}" srcOrd="0" destOrd="2" presId="urn:microsoft.com/office/officeart/2005/8/layout/pyramid2"/>
    <dgm:cxn modelId="{997A9CF8-6C9F-48F7-A5E2-E45BD9937B98}" type="presOf" srcId="{95F98B7B-AA2F-46E7-AEB4-8A1FE5D2CAC8}" destId="{B29F2864-7198-4570-BADC-80D0C8E6789B}" srcOrd="0" destOrd="6" presId="urn:microsoft.com/office/officeart/2005/8/layout/pyramid2"/>
    <dgm:cxn modelId="{E8242485-7851-4885-A1B9-E65D3DB39B17}" type="presOf" srcId="{5F70119F-6ABC-4627-A7A0-56C8052E7344}" destId="{B29F2864-7198-4570-BADC-80D0C8E6789B}" srcOrd="0" destOrd="1" presId="urn:microsoft.com/office/officeart/2005/8/layout/pyramid2"/>
    <dgm:cxn modelId="{B7B6E436-7003-406C-86B8-CF855E4F9E28}" type="presOf" srcId="{BBD071B9-E030-43E7-A1A6-DB6ECDE5F11E}" destId="{B62A9578-0EE0-45D3-830D-B3AA6D0B2007}" srcOrd="0" destOrd="0" presId="urn:microsoft.com/office/officeart/2005/8/layout/pyramid2"/>
    <dgm:cxn modelId="{81BE9D39-61A2-4D07-AE10-D214D990ED7E}" srcId="{69527669-868F-460A-B824-4D07302375F2}" destId="{86EA670E-00FB-4AF3-9F1C-00D29FFD0774}" srcOrd="1" destOrd="0" parTransId="{FDAB282B-EEEA-468F-8A40-415A43EA7060}" sibTransId="{47A9D35E-FC1D-48E6-AD74-A0D35D6DAB3F}"/>
    <dgm:cxn modelId="{62D94C92-0BE4-4A79-BC13-658A683651CB}" srcId="{69527669-868F-460A-B824-4D07302375F2}" destId="{95F98B7B-AA2F-46E7-AEB4-8A1FE5D2CAC8}" srcOrd="5" destOrd="0" parTransId="{6D890FA6-A20E-4B8B-BF3D-9A30BB91396D}" sibTransId="{4DFA8092-68C0-4D02-9898-801AF24010F0}"/>
    <dgm:cxn modelId="{5CD144E1-4B91-4AFA-94AF-7FAA98663D75}" srcId="{BBD071B9-E030-43E7-A1A6-DB6ECDE5F11E}" destId="{69527669-868F-460A-B824-4D07302375F2}" srcOrd="0" destOrd="0" parTransId="{04DBE6DE-BFC8-4EBE-911D-CA645D85A369}" sibTransId="{1EA96F4F-D26D-49FA-8AE1-E5552235CC60}"/>
    <dgm:cxn modelId="{5E1A070A-EF9E-4D85-9822-06B1DC11E0FA}" type="presOf" srcId="{1D76BD63-66F6-4F2D-BD2F-BE53F951E22F}" destId="{B29F2864-7198-4570-BADC-80D0C8E6789B}" srcOrd="0" destOrd="5" presId="urn:microsoft.com/office/officeart/2005/8/layout/pyramid2"/>
    <dgm:cxn modelId="{49ABD527-CF6E-4E27-8A4F-A3B3D79A4791}" type="presOf" srcId="{69527669-868F-460A-B824-4D07302375F2}" destId="{B29F2864-7198-4570-BADC-80D0C8E6789B}" srcOrd="0" destOrd="0" presId="urn:microsoft.com/office/officeart/2005/8/layout/pyramid2"/>
    <dgm:cxn modelId="{CA15F7DC-153B-49FE-AD73-A634809CA194}" srcId="{69527669-868F-460A-B824-4D07302375F2}" destId="{19103DBB-E799-4E7D-A6AD-9F55F1150059}" srcOrd="3" destOrd="0" parTransId="{02EF1339-EE80-4DEB-A560-15A93D5BFECE}" sibTransId="{B138A24F-31D3-4FB3-9D04-0CA4F0E2EDF0}"/>
    <dgm:cxn modelId="{B7F91CDD-4650-4CF8-B0AD-66AD5210AC4B}" type="presOf" srcId="{7D93B535-D4A4-4236-B008-9674515CF93D}" destId="{B29F2864-7198-4570-BADC-80D0C8E6789B}" srcOrd="0" destOrd="3" presId="urn:microsoft.com/office/officeart/2005/8/layout/pyramid2"/>
    <dgm:cxn modelId="{EA800DD7-CD23-455D-938F-DAC840865612}" srcId="{69527669-868F-460A-B824-4D07302375F2}" destId="{5F70119F-6ABC-4627-A7A0-56C8052E7344}" srcOrd="0" destOrd="0" parTransId="{3F5727EA-E176-4245-B46B-F128069A27C7}" sibTransId="{A067E7DF-13E1-42B0-9B3E-F1396CAAFF74}"/>
    <dgm:cxn modelId="{C70641D1-F380-463D-959D-3C1257D92CE4}" srcId="{69527669-868F-460A-B824-4D07302375F2}" destId="{7D93B535-D4A4-4236-B008-9674515CF93D}" srcOrd="2" destOrd="0" parTransId="{71D65B91-E7D8-4C4E-83ED-BD51A2E17AB5}" sibTransId="{3D9418F0-5CCD-4ACA-8A99-0D9F83EB50BA}"/>
    <dgm:cxn modelId="{082D94E7-4D0A-443A-A5CD-EB436CE2CCE1}" type="presParOf" srcId="{B62A9578-0EE0-45D3-830D-B3AA6D0B2007}" destId="{5E61547D-901F-4448-80DB-4FDD582C814C}" srcOrd="0" destOrd="0" presId="urn:microsoft.com/office/officeart/2005/8/layout/pyramid2"/>
    <dgm:cxn modelId="{F965FF3D-0001-4F1E-AE92-722A6DE7645B}" type="presParOf" srcId="{B62A9578-0EE0-45D3-830D-B3AA6D0B2007}" destId="{361463FF-0D3E-41DC-90D9-33CD40458D45}" srcOrd="1" destOrd="0" presId="urn:microsoft.com/office/officeart/2005/8/layout/pyramid2"/>
    <dgm:cxn modelId="{EC60DC0E-8879-4E07-9F46-0ED37DE88DFE}" type="presParOf" srcId="{361463FF-0D3E-41DC-90D9-33CD40458D45}" destId="{B29F2864-7198-4570-BADC-80D0C8E6789B}" srcOrd="0" destOrd="0" presId="urn:microsoft.com/office/officeart/2005/8/layout/pyramid2"/>
    <dgm:cxn modelId="{7DE894AD-93D2-419A-9858-264012C3BA26}" type="presParOf" srcId="{361463FF-0D3E-41DC-90D9-33CD40458D45}" destId="{EFEB01E9-60AA-4921-A89B-39132DEF9F1E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2ECC411-53AE-4B33-B680-69D2DDD13E6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B42F714-5937-442E-B558-586C055BD816}">
      <dgm:prSet/>
      <dgm:spPr/>
      <dgm:t>
        <a:bodyPr/>
        <a:lstStyle/>
        <a:p>
          <a:pPr rtl="0"/>
          <a:r>
            <a:rPr lang="en-US" dirty="0" smtClean="0"/>
            <a:t>Rationale</a:t>
          </a:r>
          <a:endParaRPr lang="en-IN" dirty="0"/>
        </a:p>
      </dgm:t>
    </dgm:pt>
    <dgm:pt modelId="{BCF28575-CA3C-461D-BAFF-DB76F062F55D}" type="parTrans" cxnId="{3BAFBF45-8676-4776-8163-1FDABCCA986B}">
      <dgm:prSet/>
      <dgm:spPr/>
      <dgm:t>
        <a:bodyPr/>
        <a:lstStyle/>
        <a:p>
          <a:endParaRPr lang="en-IN"/>
        </a:p>
      </dgm:t>
    </dgm:pt>
    <dgm:pt modelId="{1B6A6DF2-0AD3-47DB-A6E8-64154B58DABE}" type="sibTrans" cxnId="{3BAFBF45-8676-4776-8163-1FDABCCA986B}">
      <dgm:prSet/>
      <dgm:spPr/>
      <dgm:t>
        <a:bodyPr/>
        <a:lstStyle/>
        <a:p>
          <a:endParaRPr lang="en-IN"/>
        </a:p>
      </dgm:t>
    </dgm:pt>
    <dgm:pt modelId="{A82C1FC1-0DBE-4B53-AA40-264767039BF7}">
      <dgm:prSet/>
      <dgm:spPr/>
      <dgm:t>
        <a:bodyPr/>
        <a:lstStyle/>
        <a:p>
          <a:pPr rtl="0"/>
          <a:r>
            <a:rPr lang="en-US" dirty="0" smtClean="0"/>
            <a:t>Sustaining viable </a:t>
          </a:r>
          <a:r>
            <a:rPr lang="en-US" dirty="0" err="1" smtClean="0"/>
            <a:t>Hertwig’s</a:t>
          </a:r>
          <a:r>
            <a:rPr lang="en-US" dirty="0" smtClean="0"/>
            <a:t> sheath</a:t>
          </a:r>
          <a:r>
            <a:rPr lang="en-US" dirty="0" smtClean="0">
              <a:sym typeface="Wingdings" panose="05000000000000000000" pitchFamily="2" charset="2"/>
            </a:rPr>
            <a:t> </a:t>
          </a:r>
          <a:r>
            <a:rPr lang="en-US" dirty="0" smtClean="0"/>
            <a:t>continue root development </a:t>
          </a:r>
          <a:r>
            <a:rPr lang="en-US" dirty="0" smtClean="0">
              <a:sym typeface="Wingdings" panose="05000000000000000000" pitchFamily="2" charset="2"/>
            </a:rPr>
            <a:t> </a:t>
          </a:r>
          <a:r>
            <a:rPr lang="en-US" dirty="0" smtClean="0"/>
            <a:t>root length </a:t>
          </a:r>
          <a:r>
            <a:rPr lang="en-US" dirty="0" smtClean="0">
              <a:sym typeface="Wingdings" panose="05000000000000000000" pitchFamily="2" charset="2"/>
            </a:rPr>
            <a:t></a:t>
          </a:r>
          <a:r>
            <a:rPr lang="en-US" dirty="0" smtClean="0"/>
            <a:t> favorable crown–root ratio.</a:t>
          </a:r>
          <a:endParaRPr lang="en-IN" dirty="0"/>
        </a:p>
      </dgm:t>
    </dgm:pt>
    <dgm:pt modelId="{DB5B670E-A351-42EE-8385-B2F64AFD6502}" type="parTrans" cxnId="{CBA81B9B-7301-4DE3-AC30-5FDE3C9BCD6C}">
      <dgm:prSet/>
      <dgm:spPr/>
      <dgm:t>
        <a:bodyPr/>
        <a:lstStyle/>
        <a:p>
          <a:endParaRPr lang="en-IN"/>
        </a:p>
      </dgm:t>
    </dgm:pt>
    <dgm:pt modelId="{92063FEB-99CB-4545-A19E-E33C54B1682F}" type="sibTrans" cxnId="{CBA81B9B-7301-4DE3-AC30-5FDE3C9BCD6C}">
      <dgm:prSet/>
      <dgm:spPr/>
      <dgm:t>
        <a:bodyPr/>
        <a:lstStyle/>
        <a:p>
          <a:endParaRPr lang="en-IN"/>
        </a:p>
      </dgm:t>
    </dgm:pt>
    <dgm:pt modelId="{C7812BBF-B02D-47E2-8304-EB7756A2CFFB}">
      <dgm:prSet/>
      <dgm:spPr/>
      <dgm:t>
        <a:bodyPr/>
        <a:lstStyle/>
        <a:p>
          <a:pPr rtl="0"/>
          <a:r>
            <a:rPr lang="en-US" dirty="0" smtClean="0"/>
            <a:t>Maintaining pulpal vitality </a:t>
          </a:r>
          <a:r>
            <a:rPr lang="en-US" dirty="0" smtClean="0">
              <a:sym typeface="Wingdings" panose="05000000000000000000" pitchFamily="2" charset="2"/>
            </a:rPr>
            <a:t></a:t>
          </a:r>
          <a:r>
            <a:rPr lang="en-US" dirty="0" smtClean="0"/>
            <a:t>remaining </a:t>
          </a:r>
          <a:r>
            <a:rPr lang="en-US" dirty="0" err="1" smtClean="0"/>
            <a:t>odontoblasts</a:t>
          </a:r>
          <a:r>
            <a:rPr lang="en-US" dirty="0" smtClean="0">
              <a:sym typeface="Wingdings" panose="05000000000000000000" pitchFamily="2" charset="2"/>
            </a:rPr>
            <a:t></a:t>
          </a:r>
          <a:r>
            <a:rPr lang="en-US" dirty="0" smtClean="0"/>
            <a:t> lay down </a:t>
          </a:r>
          <a:r>
            <a:rPr lang="en-US" dirty="0" err="1" smtClean="0"/>
            <a:t>dentin</a:t>
          </a:r>
          <a:r>
            <a:rPr lang="en-US" dirty="0" err="1" smtClean="0">
              <a:sym typeface="Wingdings" panose="05000000000000000000" pitchFamily="2" charset="2"/>
            </a:rPr>
            <a:t></a:t>
          </a:r>
          <a:r>
            <a:rPr lang="en-US" dirty="0" err="1" smtClean="0"/>
            <a:t>produce</a:t>
          </a:r>
          <a:r>
            <a:rPr lang="en-US" dirty="0" smtClean="0"/>
            <a:t> thicker root </a:t>
          </a:r>
          <a:r>
            <a:rPr lang="en-US" dirty="0" smtClean="0">
              <a:sym typeface="Wingdings" panose="05000000000000000000" pitchFamily="2" charset="2"/>
            </a:rPr>
            <a:t> </a:t>
          </a:r>
          <a:r>
            <a:rPr lang="en-US" dirty="0" smtClean="0"/>
            <a:t>decrease root fracture.</a:t>
          </a:r>
          <a:endParaRPr lang="en-IN" dirty="0"/>
        </a:p>
      </dgm:t>
    </dgm:pt>
    <dgm:pt modelId="{F81B8C12-7BAA-4265-86A3-7A24FD8052DB}" type="parTrans" cxnId="{88838CFC-D8C2-43C2-8853-4D4F8214F175}">
      <dgm:prSet/>
      <dgm:spPr/>
      <dgm:t>
        <a:bodyPr/>
        <a:lstStyle/>
        <a:p>
          <a:endParaRPr lang="en-IN"/>
        </a:p>
      </dgm:t>
    </dgm:pt>
    <dgm:pt modelId="{F916B9A9-BD6E-433C-BBBF-A657B6FFB18C}" type="sibTrans" cxnId="{88838CFC-D8C2-43C2-8853-4D4F8214F175}">
      <dgm:prSet/>
      <dgm:spPr/>
      <dgm:t>
        <a:bodyPr/>
        <a:lstStyle/>
        <a:p>
          <a:endParaRPr lang="en-IN"/>
        </a:p>
      </dgm:t>
    </dgm:pt>
    <dgm:pt modelId="{4EA71A0B-7F6C-4F86-995B-C5ED896D3DAD}">
      <dgm:prSet/>
      <dgm:spPr/>
      <dgm:t>
        <a:bodyPr/>
        <a:lstStyle/>
        <a:p>
          <a:pPr rtl="0"/>
          <a:endParaRPr lang="en-IN" dirty="0"/>
        </a:p>
      </dgm:t>
    </dgm:pt>
    <dgm:pt modelId="{C8DD54FB-CB4D-49A6-BF7D-E89608ED6302}" type="parTrans" cxnId="{B2E8739E-F44A-47FF-998A-069F2DC6ADCE}">
      <dgm:prSet/>
      <dgm:spPr/>
      <dgm:t>
        <a:bodyPr/>
        <a:lstStyle/>
        <a:p>
          <a:endParaRPr lang="en-IN"/>
        </a:p>
      </dgm:t>
    </dgm:pt>
    <dgm:pt modelId="{9EC56F95-56F7-460E-9E6E-A4CA9169F6A4}" type="sibTrans" cxnId="{B2E8739E-F44A-47FF-998A-069F2DC6ADCE}">
      <dgm:prSet/>
      <dgm:spPr/>
      <dgm:t>
        <a:bodyPr/>
        <a:lstStyle/>
        <a:p>
          <a:endParaRPr lang="en-IN"/>
        </a:p>
      </dgm:t>
    </dgm:pt>
    <dgm:pt modelId="{8A1D155B-C431-4DDE-97A5-117F249DB381}" type="pres">
      <dgm:prSet presAssocID="{B2ECC411-53AE-4B33-B680-69D2DDD13E6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6D8355D-AC24-4CEA-9EC5-F27E41913071}" type="pres">
      <dgm:prSet presAssocID="{AB42F714-5937-442E-B558-586C055BD816}" presName="linNode" presStyleCnt="0"/>
      <dgm:spPr/>
    </dgm:pt>
    <dgm:pt modelId="{F697C872-3C1B-4BD6-B8CE-A7194DF8E51A}" type="pres">
      <dgm:prSet presAssocID="{AB42F714-5937-442E-B558-586C055BD816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A3451E4-495D-4A94-9A05-B3536CA2F9E9}" type="pres">
      <dgm:prSet presAssocID="{AB42F714-5937-442E-B558-586C055BD816}" presName="descendantText" presStyleLbl="alignAccFollowNode1" presStyleIdx="0" presStyleCnt="1" custScaleY="125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BAFBF45-8676-4776-8163-1FDABCCA986B}" srcId="{B2ECC411-53AE-4B33-B680-69D2DDD13E69}" destId="{AB42F714-5937-442E-B558-586C055BD816}" srcOrd="0" destOrd="0" parTransId="{BCF28575-CA3C-461D-BAFF-DB76F062F55D}" sibTransId="{1B6A6DF2-0AD3-47DB-A6E8-64154B58DABE}"/>
    <dgm:cxn modelId="{E78ED143-5493-4A88-8297-D55E4323C651}" type="presOf" srcId="{4EA71A0B-7F6C-4F86-995B-C5ED896D3DAD}" destId="{0A3451E4-495D-4A94-9A05-B3536CA2F9E9}" srcOrd="0" destOrd="1" presId="urn:microsoft.com/office/officeart/2005/8/layout/vList5"/>
    <dgm:cxn modelId="{8A775198-8C1F-486D-BAD7-DE75226462E0}" type="presOf" srcId="{A82C1FC1-0DBE-4B53-AA40-264767039BF7}" destId="{0A3451E4-495D-4A94-9A05-B3536CA2F9E9}" srcOrd="0" destOrd="0" presId="urn:microsoft.com/office/officeart/2005/8/layout/vList5"/>
    <dgm:cxn modelId="{88838CFC-D8C2-43C2-8853-4D4F8214F175}" srcId="{AB42F714-5937-442E-B558-586C055BD816}" destId="{C7812BBF-B02D-47E2-8304-EB7756A2CFFB}" srcOrd="2" destOrd="0" parTransId="{F81B8C12-7BAA-4265-86A3-7A24FD8052DB}" sibTransId="{F916B9A9-BD6E-433C-BBBF-A657B6FFB18C}"/>
    <dgm:cxn modelId="{B2E8739E-F44A-47FF-998A-069F2DC6ADCE}" srcId="{AB42F714-5937-442E-B558-586C055BD816}" destId="{4EA71A0B-7F6C-4F86-995B-C5ED896D3DAD}" srcOrd="1" destOrd="0" parTransId="{C8DD54FB-CB4D-49A6-BF7D-E89608ED6302}" sibTransId="{9EC56F95-56F7-460E-9E6E-A4CA9169F6A4}"/>
    <dgm:cxn modelId="{CBA81B9B-7301-4DE3-AC30-5FDE3C9BCD6C}" srcId="{AB42F714-5937-442E-B558-586C055BD816}" destId="{A82C1FC1-0DBE-4B53-AA40-264767039BF7}" srcOrd="0" destOrd="0" parTransId="{DB5B670E-A351-42EE-8385-B2F64AFD6502}" sibTransId="{92063FEB-99CB-4545-A19E-E33C54B1682F}"/>
    <dgm:cxn modelId="{50AF39D9-09A5-439A-876E-4F785E796186}" type="presOf" srcId="{B2ECC411-53AE-4B33-B680-69D2DDD13E69}" destId="{8A1D155B-C431-4DDE-97A5-117F249DB381}" srcOrd="0" destOrd="0" presId="urn:microsoft.com/office/officeart/2005/8/layout/vList5"/>
    <dgm:cxn modelId="{59CB52D8-FC14-45D3-A4B5-FBC669DBFBAC}" type="presOf" srcId="{C7812BBF-B02D-47E2-8304-EB7756A2CFFB}" destId="{0A3451E4-495D-4A94-9A05-B3536CA2F9E9}" srcOrd="0" destOrd="2" presId="urn:microsoft.com/office/officeart/2005/8/layout/vList5"/>
    <dgm:cxn modelId="{9E8B27A5-8743-4222-A80C-61244374455A}" type="presOf" srcId="{AB42F714-5937-442E-B558-586C055BD816}" destId="{F697C872-3C1B-4BD6-B8CE-A7194DF8E51A}" srcOrd="0" destOrd="0" presId="urn:microsoft.com/office/officeart/2005/8/layout/vList5"/>
    <dgm:cxn modelId="{B9545806-C598-48DA-9F6D-6CB4FB6E753A}" type="presParOf" srcId="{8A1D155B-C431-4DDE-97A5-117F249DB381}" destId="{A6D8355D-AC24-4CEA-9EC5-F27E41913071}" srcOrd="0" destOrd="0" presId="urn:microsoft.com/office/officeart/2005/8/layout/vList5"/>
    <dgm:cxn modelId="{A964AA75-B296-4EB4-8C76-CE637B77DB38}" type="presParOf" srcId="{A6D8355D-AC24-4CEA-9EC5-F27E41913071}" destId="{F697C872-3C1B-4BD6-B8CE-A7194DF8E51A}" srcOrd="0" destOrd="0" presId="urn:microsoft.com/office/officeart/2005/8/layout/vList5"/>
    <dgm:cxn modelId="{253E8386-5C6C-4674-AEE3-BFC94A90FFF0}" type="presParOf" srcId="{A6D8355D-AC24-4CEA-9EC5-F27E41913071}" destId="{0A3451E4-495D-4A94-9A05-B3536CA2F9E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2AA708D-869B-4326-89D2-49D16AE4AA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F4BA13-33CF-4C82-BD5E-9807EA4FAB1A}">
      <dgm:prSet/>
      <dgm:spPr/>
      <dgm:t>
        <a:bodyPr/>
        <a:lstStyle/>
        <a:p>
          <a:pPr rtl="0"/>
          <a:r>
            <a:rPr lang="en-US" smtClean="0"/>
            <a:t>Goals</a:t>
          </a:r>
          <a:endParaRPr lang="en-IN"/>
        </a:p>
      </dgm:t>
    </dgm:pt>
    <dgm:pt modelId="{E8C53F04-C76E-4310-B112-4EA360DB25AD}" type="parTrans" cxnId="{C32B1684-A06C-4E36-B4AE-D381CC40327C}">
      <dgm:prSet/>
      <dgm:spPr/>
      <dgm:t>
        <a:bodyPr/>
        <a:lstStyle/>
        <a:p>
          <a:endParaRPr lang="en-IN"/>
        </a:p>
      </dgm:t>
    </dgm:pt>
    <dgm:pt modelId="{0F1B3E47-31CB-4977-AC23-EF6122FEDD44}" type="sibTrans" cxnId="{C32B1684-A06C-4E36-B4AE-D381CC40327C}">
      <dgm:prSet/>
      <dgm:spPr/>
      <dgm:t>
        <a:bodyPr/>
        <a:lstStyle/>
        <a:p>
          <a:endParaRPr lang="en-IN"/>
        </a:p>
      </dgm:t>
    </dgm:pt>
    <dgm:pt modelId="{2F4AAD7D-C340-4CDD-A4E7-7484EEEF41BD}">
      <dgm:prSet/>
      <dgm:spPr/>
      <dgm:t>
        <a:bodyPr/>
        <a:lstStyle/>
        <a:p>
          <a:pPr rtl="0"/>
          <a:r>
            <a:rPr lang="en-US" dirty="0" smtClean="0"/>
            <a:t>promoting root end closure, thus creating a natural apical constriction for root canal filling.</a:t>
          </a:r>
          <a:endParaRPr lang="en-IN" dirty="0"/>
        </a:p>
      </dgm:t>
    </dgm:pt>
    <dgm:pt modelId="{A90F7807-3DB5-4693-B163-8874D449E2BF}" type="parTrans" cxnId="{A7331A42-E2C4-48FB-8969-E7C43009D050}">
      <dgm:prSet/>
      <dgm:spPr/>
      <dgm:t>
        <a:bodyPr/>
        <a:lstStyle/>
        <a:p>
          <a:endParaRPr lang="en-IN"/>
        </a:p>
      </dgm:t>
    </dgm:pt>
    <dgm:pt modelId="{A322912A-7B71-4D1A-992A-F94D6AA7DA51}" type="sibTrans" cxnId="{A7331A42-E2C4-48FB-8969-E7C43009D050}">
      <dgm:prSet/>
      <dgm:spPr/>
      <dgm:t>
        <a:bodyPr/>
        <a:lstStyle/>
        <a:p>
          <a:endParaRPr lang="en-IN"/>
        </a:p>
      </dgm:t>
    </dgm:pt>
    <dgm:pt modelId="{422AB45B-6AB9-4203-BD66-00E9CA476CCA}">
      <dgm:prSet/>
      <dgm:spPr/>
      <dgm:t>
        <a:bodyPr/>
        <a:lstStyle/>
        <a:p>
          <a:pPr rtl="0"/>
          <a:r>
            <a:rPr lang="en-US" dirty="0" smtClean="0"/>
            <a:t>Generating a dentinal bridging - suggest that the pulp has maintained its vitality.</a:t>
          </a:r>
          <a:endParaRPr lang="en-IN" dirty="0"/>
        </a:p>
      </dgm:t>
    </dgm:pt>
    <dgm:pt modelId="{2174900F-CD1A-4A4D-B514-C6A2269704C3}" type="parTrans" cxnId="{A2FE4469-7F0B-4D50-AECF-5F56A553A3E0}">
      <dgm:prSet/>
      <dgm:spPr/>
      <dgm:t>
        <a:bodyPr/>
        <a:lstStyle/>
        <a:p>
          <a:endParaRPr lang="en-IN"/>
        </a:p>
      </dgm:t>
    </dgm:pt>
    <dgm:pt modelId="{EC80FFBB-AB0F-4931-BF9B-D319FF598398}" type="sibTrans" cxnId="{A2FE4469-7F0B-4D50-AECF-5F56A553A3E0}">
      <dgm:prSet/>
      <dgm:spPr/>
      <dgm:t>
        <a:bodyPr/>
        <a:lstStyle/>
        <a:p>
          <a:endParaRPr lang="en-IN"/>
        </a:p>
      </dgm:t>
    </dgm:pt>
    <dgm:pt modelId="{AC5D5734-6E0B-4814-A2F4-EE26B95213F5}">
      <dgm:prSet/>
      <dgm:spPr/>
      <dgm:t>
        <a:bodyPr/>
        <a:lstStyle/>
        <a:p>
          <a:pPr rtl="0"/>
          <a:r>
            <a:rPr lang="en-US" dirty="0" smtClean="0"/>
            <a:t>time range 1-2 </a:t>
          </a:r>
          <a:r>
            <a:rPr lang="en-US" dirty="0" err="1" smtClean="0"/>
            <a:t>yrs</a:t>
          </a:r>
          <a:r>
            <a:rPr lang="en-US" dirty="0" smtClean="0"/>
            <a:t>, depending on the degree of tooth development at the time of the procedure.</a:t>
          </a:r>
          <a:endParaRPr lang="en-IN" dirty="0"/>
        </a:p>
      </dgm:t>
    </dgm:pt>
    <dgm:pt modelId="{E514AFE3-65F2-4142-A19A-84FCFC230509}" type="parTrans" cxnId="{0E7C2C01-02F2-4825-BD4C-6F44FF7F6F60}">
      <dgm:prSet/>
      <dgm:spPr/>
      <dgm:t>
        <a:bodyPr/>
        <a:lstStyle/>
        <a:p>
          <a:endParaRPr lang="en-IN"/>
        </a:p>
      </dgm:t>
    </dgm:pt>
    <dgm:pt modelId="{FEF04D24-19DB-4F94-B8C9-B025A4A87121}" type="sibTrans" cxnId="{0E7C2C01-02F2-4825-BD4C-6F44FF7F6F60}">
      <dgm:prSet/>
      <dgm:spPr/>
      <dgm:t>
        <a:bodyPr/>
        <a:lstStyle/>
        <a:p>
          <a:endParaRPr lang="en-IN"/>
        </a:p>
      </dgm:t>
    </dgm:pt>
    <dgm:pt modelId="{2B58F188-CEF8-47DB-BFEF-4C5C7300C795}" type="pres">
      <dgm:prSet presAssocID="{42AA708D-869B-4326-89D2-49D16AE4AAF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4696B9B-4BF3-4750-849D-52521B91453D}" type="pres">
      <dgm:prSet presAssocID="{A9F4BA13-33CF-4C82-BD5E-9807EA4FAB1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D6E4627-6D60-42E0-9B0A-AF74B1E71B53}" type="pres">
      <dgm:prSet presAssocID="{0F1B3E47-31CB-4977-AC23-EF6122FEDD44}" presName="spacer" presStyleCnt="0"/>
      <dgm:spPr/>
    </dgm:pt>
    <dgm:pt modelId="{8E73C490-2C08-482C-809B-BE01F1778950}" type="pres">
      <dgm:prSet presAssocID="{2F4AAD7D-C340-4CDD-A4E7-7484EEEF41BD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0C1A573-1456-4264-AF83-72FC1A3F8B50}" type="pres">
      <dgm:prSet presAssocID="{A322912A-7B71-4D1A-992A-F94D6AA7DA51}" presName="spacer" presStyleCnt="0"/>
      <dgm:spPr/>
    </dgm:pt>
    <dgm:pt modelId="{7F87D373-0AAE-4B1C-A5EE-C38F3BC3F9D5}" type="pres">
      <dgm:prSet presAssocID="{422AB45B-6AB9-4203-BD66-00E9CA476CC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54271FD-ECFB-4442-8E24-1126E76C3A76}" type="pres">
      <dgm:prSet presAssocID="{EC80FFBB-AB0F-4931-BF9B-D319FF598398}" presName="spacer" presStyleCnt="0"/>
      <dgm:spPr/>
    </dgm:pt>
    <dgm:pt modelId="{3A9B82EE-30B0-480A-A8F8-0A9BF07DE431}" type="pres">
      <dgm:prSet presAssocID="{AC5D5734-6E0B-4814-A2F4-EE26B95213F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7331A42-E2C4-48FB-8969-E7C43009D050}" srcId="{42AA708D-869B-4326-89D2-49D16AE4AAFC}" destId="{2F4AAD7D-C340-4CDD-A4E7-7484EEEF41BD}" srcOrd="1" destOrd="0" parTransId="{A90F7807-3DB5-4693-B163-8874D449E2BF}" sibTransId="{A322912A-7B71-4D1A-992A-F94D6AA7DA51}"/>
    <dgm:cxn modelId="{45BDBB58-EA5C-4FF4-8C99-8CF338A0CED0}" type="presOf" srcId="{2F4AAD7D-C340-4CDD-A4E7-7484EEEF41BD}" destId="{8E73C490-2C08-482C-809B-BE01F1778950}" srcOrd="0" destOrd="0" presId="urn:microsoft.com/office/officeart/2005/8/layout/vList2"/>
    <dgm:cxn modelId="{31B5A636-0CC8-44A5-A4E5-80B7B367839B}" type="presOf" srcId="{42AA708D-869B-4326-89D2-49D16AE4AAFC}" destId="{2B58F188-CEF8-47DB-BFEF-4C5C7300C795}" srcOrd="0" destOrd="0" presId="urn:microsoft.com/office/officeart/2005/8/layout/vList2"/>
    <dgm:cxn modelId="{6BDDEDB0-9C29-413E-AA78-31A071C3EEA6}" type="presOf" srcId="{422AB45B-6AB9-4203-BD66-00E9CA476CCA}" destId="{7F87D373-0AAE-4B1C-A5EE-C38F3BC3F9D5}" srcOrd="0" destOrd="0" presId="urn:microsoft.com/office/officeart/2005/8/layout/vList2"/>
    <dgm:cxn modelId="{A367CB54-E39C-4FF3-A1C4-264277CBD8EC}" type="presOf" srcId="{A9F4BA13-33CF-4C82-BD5E-9807EA4FAB1A}" destId="{74696B9B-4BF3-4750-849D-52521B91453D}" srcOrd="0" destOrd="0" presId="urn:microsoft.com/office/officeart/2005/8/layout/vList2"/>
    <dgm:cxn modelId="{A2FE4469-7F0B-4D50-AECF-5F56A553A3E0}" srcId="{42AA708D-869B-4326-89D2-49D16AE4AAFC}" destId="{422AB45B-6AB9-4203-BD66-00E9CA476CCA}" srcOrd="2" destOrd="0" parTransId="{2174900F-CD1A-4A4D-B514-C6A2269704C3}" sibTransId="{EC80FFBB-AB0F-4931-BF9B-D319FF598398}"/>
    <dgm:cxn modelId="{C32B1684-A06C-4E36-B4AE-D381CC40327C}" srcId="{42AA708D-869B-4326-89D2-49D16AE4AAFC}" destId="{A9F4BA13-33CF-4C82-BD5E-9807EA4FAB1A}" srcOrd="0" destOrd="0" parTransId="{E8C53F04-C76E-4310-B112-4EA360DB25AD}" sibTransId="{0F1B3E47-31CB-4977-AC23-EF6122FEDD44}"/>
    <dgm:cxn modelId="{B5A95AAD-B9AF-4FB2-8A35-26E8C236BC1E}" type="presOf" srcId="{AC5D5734-6E0B-4814-A2F4-EE26B95213F5}" destId="{3A9B82EE-30B0-480A-A8F8-0A9BF07DE431}" srcOrd="0" destOrd="0" presId="urn:microsoft.com/office/officeart/2005/8/layout/vList2"/>
    <dgm:cxn modelId="{0E7C2C01-02F2-4825-BD4C-6F44FF7F6F60}" srcId="{42AA708D-869B-4326-89D2-49D16AE4AAFC}" destId="{AC5D5734-6E0B-4814-A2F4-EE26B95213F5}" srcOrd="3" destOrd="0" parTransId="{E514AFE3-65F2-4142-A19A-84FCFC230509}" sibTransId="{FEF04D24-19DB-4F94-B8C9-B025A4A87121}"/>
    <dgm:cxn modelId="{A8E5B227-1D58-40C9-8110-A3F16592F7C0}" type="presParOf" srcId="{2B58F188-CEF8-47DB-BFEF-4C5C7300C795}" destId="{74696B9B-4BF3-4750-849D-52521B91453D}" srcOrd="0" destOrd="0" presId="urn:microsoft.com/office/officeart/2005/8/layout/vList2"/>
    <dgm:cxn modelId="{5461F647-C0B0-42F0-AA83-E4EF806DEC71}" type="presParOf" srcId="{2B58F188-CEF8-47DB-BFEF-4C5C7300C795}" destId="{3D6E4627-6D60-42E0-9B0A-AF74B1E71B53}" srcOrd="1" destOrd="0" presId="urn:microsoft.com/office/officeart/2005/8/layout/vList2"/>
    <dgm:cxn modelId="{A428D46D-6E93-40B4-BAA7-88DD781A830F}" type="presParOf" srcId="{2B58F188-CEF8-47DB-BFEF-4C5C7300C795}" destId="{8E73C490-2C08-482C-809B-BE01F1778950}" srcOrd="2" destOrd="0" presId="urn:microsoft.com/office/officeart/2005/8/layout/vList2"/>
    <dgm:cxn modelId="{437B8F97-3D51-424A-B7B6-7887A8B0AA2C}" type="presParOf" srcId="{2B58F188-CEF8-47DB-BFEF-4C5C7300C795}" destId="{50C1A573-1456-4264-AF83-72FC1A3F8B50}" srcOrd="3" destOrd="0" presId="urn:microsoft.com/office/officeart/2005/8/layout/vList2"/>
    <dgm:cxn modelId="{90774958-3A52-4250-B986-B2EC2F041B90}" type="presParOf" srcId="{2B58F188-CEF8-47DB-BFEF-4C5C7300C795}" destId="{7F87D373-0AAE-4B1C-A5EE-C38F3BC3F9D5}" srcOrd="4" destOrd="0" presId="urn:microsoft.com/office/officeart/2005/8/layout/vList2"/>
    <dgm:cxn modelId="{C5287A1C-641B-44B1-92C8-60FA9FE6431F}" type="presParOf" srcId="{2B58F188-CEF8-47DB-BFEF-4C5C7300C795}" destId="{754271FD-ECFB-4442-8E24-1126E76C3A76}" srcOrd="5" destOrd="0" presId="urn:microsoft.com/office/officeart/2005/8/layout/vList2"/>
    <dgm:cxn modelId="{E2C19914-1C0D-4D89-95B4-8528DBEC69F1}" type="presParOf" srcId="{2B58F188-CEF8-47DB-BFEF-4C5C7300C795}" destId="{3A9B82EE-30B0-480A-A8F8-0A9BF07DE43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09308AC-28B0-44C8-96BE-8606A7D00DD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86D3C0-DE21-4746-9DCE-0D0219A40CD5}">
      <dgm:prSet/>
      <dgm:spPr/>
      <dgm:t>
        <a:bodyPr/>
        <a:lstStyle/>
        <a:p>
          <a:pPr rtl="0"/>
          <a:r>
            <a:rPr lang="en-US" smtClean="0"/>
            <a:t>Indications:</a:t>
          </a:r>
          <a:endParaRPr lang="en-IN"/>
        </a:p>
      </dgm:t>
    </dgm:pt>
    <dgm:pt modelId="{50B7E282-1350-4038-A7DA-ACB2CB3B45E6}" type="parTrans" cxnId="{AB778159-E26A-419D-9A1D-FDFDD65D0D37}">
      <dgm:prSet/>
      <dgm:spPr/>
      <dgm:t>
        <a:bodyPr/>
        <a:lstStyle/>
        <a:p>
          <a:endParaRPr lang="en-IN"/>
        </a:p>
      </dgm:t>
    </dgm:pt>
    <dgm:pt modelId="{B0BDA75E-336F-4BC4-A48A-B181034342D7}" type="sibTrans" cxnId="{AB778159-E26A-419D-9A1D-FDFDD65D0D37}">
      <dgm:prSet/>
      <dgm:spPr/>
      <dgm:t>
        <a:bodyPr/>
        <a:lstStyle/>
        <a:p>
          <a:endParaRPr lang="en-IN"/>
        </a:p>
      </dgm:t>
    </dgm:pt>
    <dgm:pt modelId="{8411D3FF-F32C-41C9-85D8-DDD6DE397949}">
      <dgm:prSet/>
      <dgm:spPr/>
      <dgm:t>
        <a:bodyPr/>
        <a:lstStyle/>
        <a:p>
          <a:pPr rtl="0"/>
          <a:r>
            <a:rPr lang="en-US" dirty="0" smtClean="0"/>
            <a:t>Traumatized or </a:t>
          </a:r>
          <a:r>
            <a:rPr lang="en-US" dirty="0" err="1" smtClean="0"/>
            <a:t>pulpally</a:t>
          </a:r>
          <a:r>
            <a:rPr lang="en-US" dirty="0" smtClean="0"/>
            <a:t> involved vital permanent tooth with open apex.</a:t>
          </a:r>
          <a:endParaRPr lang="en-IN" dirty="0"/>
        </a:p>
      </dgm:t>
    </dgm:pt>
    <dgm:pt modelId="{7B826BBD-358B-43C7-AABE-F9A140F6D43F}" type="parTrans" cxnId="{25D65DF1-318C-45D2-B104-3D5BE1D24510}">
      <dgm:prSet/>
      <dgm:spPr/>
      <dgm:t>
        <a:bodyPr/>
        <a:lstStyle/>
        <a:p>
          <a:endParaRPr lang="en-IN"/>
        </a:p>
      </dgm:t>
    </dgm:pt>
    <dgm:pt modelId="{D5B0666B-DCC4-4D8D-96AF-565A539B051F}" type="sibTrans" cxnId="{25D65DF1-318C-45D2-B104-3D5BE1D24510}">
      <dgm:prSet/>
      <dgm:spPr/>
      <dgm:t>
        <a:bodyPr/>
        <a:lstStyle/>
        <a:p>
          <a:endParaRPr lang="en-IN"/>
        </a:p>
      </dgm:t>
    </dgm:pt>
    <dgm:pt modelId="{B82BC3E1-D43A-4FE8-8050-89A0D3D82558}">
      <dgm:prSet/>
      <dgm:spPr/>
      <dgm:t>
        <a:bodyPr/>
        <a:lstStyle/>
        <a:p>
          <a:pPr rtl="0"/>
          <a:r>
            <a:rPr lang="en-US" dirty="0" smtClean="0"/>
            <a:t>No history of spontaneous pain.</a:t>
          </a:r>
          <a:endParaRPr lang="en-IN" dirty="0"/>
        </a:p>
      </dgm:t>
    </dgm:pt>
    <dgm:pt modelId="{9EAFA4F9-1BFC-4202-B9B5-DE28A38BBCF6}" type="parTrans" cxnId="{ADE83CC0-B109-4619-856E-4474F641FC5D}">
      <dgm:prSet/>
      <dgm:spPr/>
      <dgm:t>
        <a:bodyPr/>
        <a:lstStyle/>
        <a:p>
          <a:endParaRPr lang="en-IN"/>
        </a:p>
      </dgm:t>
    </dgm:pt>
    <dgm:pt modelId="{B466FE62-CB10-4D15-9644-DC32C1C6A6DE}" type="sibTrans" cxnId="{ADE83CC0-B109-4619-856E-4474F641FC5D}">
      <dgm:prSet/>
      <dgm:spPr/>
      <dgm:t>
        <a:bodyPr/>
        <a:lstStyle/>
        <a:p>
          <a:endParaRPr lang="en-IN"/>
        </a:p>
      </dgm:t>
    </dgm:pt>
    <dgm:pt modelId="{5937A436-D643-4EAF-8E79-510A468D6D6B}">
      <dgm:prSet/>
      <dgm:spPr/>
      <dgm:t>
        <a:bodyPr/>
        <a:lstStyle/>
        <a:p>
          <a:pPr rtl="0"/>
          <a:r>
            <a:rPr lang="en-US" dirty="0" smtClean="0"/>
            <a:t>No sensitivity on percussion.</a:t>
          </a:r>
          <a:endParaRPr lang="en-IN" dirty="0"/>
        </a:p>
      </dgm:t>
    </dgm:pt>
    <dgm:pt modelId="{C54AE875-7F16-4098-B70F-73E88DAB8BD2}" type="parTrans" cxnId="{76D16117-73C2-4DE5-9C4F-AFD4FAFF4E4A}">
      <dgm:prSet/>
      <dgm:spPr/>
      <dgm:t>
        <a:bodyPr/>
        <a:lstStyle/>
        <a:p>
          <a:endParaRPr lang="en-IN"/>
        </a:p>
      </dgm:t>
    </dgm:pt>
    <dgm:pt modelId="{D4CFB62D-7E71-41F9-A85A-5FCDE3DAEA8F}" type="sibTrans" cxnId="{76D16117-73C2-4DE5-9C4F-AFD4FAFF4E4A}">
      <dgm:prSet/>
      <dgm:spPr/>
      <dgm:t>
        <a:bodyPr/>
        <a:lstStyle/>
        <a:p>
          <a:endParaRPr lang="en-IN"/>
        </a:p>
      </dgm:t>
    </dgm:pt>
    <dgm:pt modelId="{38AD70F6-3805-49D1-82A6-B1ABEF10D2AD}">
      <dgm:prSet/>
      <dgm:spPr/>
      <dgm:t>
        <a:bodyPr/>
        <a:lstStyle/>
        <a:p>
          <a:pPr rtl="0"/>
          <a:r>
            <a:rPr lang="en-US" dirty="0" smtClean="0"/>
            <a:t>No hemorrhage.</a:t>
          </a:r>
          <a:endParaRPr lang="en-IN" dirty="0"/>
        </a:p>
      </dgm:t>
    </dgm:pt>
    <dgm:pt modelId="{9B9527A8-45CA-4235-BA9C-D6D98A1CFCB9}" type="parTrans" cxnId="{4F21F9A7-D831-4F71-A9CA-53FD14B9038B}">
      <dgm:prSet/>
      <dgm:spPr/>
      <dgm:t>
        <a:bodyPr/>
        <a:lstStyle/>
        <a:p>
          <a:endParaRPr lang="en-IN"/>
        </a:p>
      </dgm:t>
    </dgm:pt>
    <dgm:pt modelId="{024993D3-9DF2-464B-A882-8368C9504E40}" type="sibTrans" cxnId="{4F21F9A7-D831-4F71-A9CA-53FD14B9038B}">
      <dgm:prSet/>
      <dgm:spPr/>
      <dgm:t>
        <a:bodyPr/>
        <a:lstStyle/>
        <a:p>
          <a:endParaRPr lang="en-IN"/>
        </a:p>
      </dgm:t>
    </dgm:pt>
    <dgm:pt modelId="{89367A39-9287-4965-B219-0951CB0034ED}" type="pres">
      <dgm:prSet presAssocID="{509308AC-28B0-44C8-96BE-8606A7D00D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3550DC5-980D-4778-83AE-DE145F45AF81}" type="pres">
      <dgm:prSet presAssocID="{9A86D3C0-DE21-4746-9DCE-0D0219A40CD5}" presName="linNode" presStyleCnt="0"/>
      <dgm:spPr/>
    </dgm:pt>
    <dgm:pt modelId="{D6ACAC91-1D8C-4571-8F74-3C4FFF7494AF}" type="pres">
      <dgm:prSet presAssocID="{9A86D3C0-DE21-4746-9DCE-0D0219A40CD5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8554204-5C67-40A5-8F9B-1F965EFE4573}" type="pres">
      <dgm:prSet presAssocID="{9A86D3C0-DE21-4746-9DCE-0D0219A40CD5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860B9B7-D3C3-4CFC-AE9B-AE996E29FE15}" type="presOf" srcId="{509308AC-28B0-44C8-96BE-8606A7D00DDD}" destId="{89367A39-9287-4965-B219-0951CB0034ED}" srcOrd="0" destOrd="0" presId="urn:microsoft.com/office/officeart/2005/8/layout/vList5"/>
    <dgm:cxn modelId="{B5226CFA-B86C-498E-81C8-D0D3DA5A1A43}" type="presOf" srcId="{9A86D3C0-DE21-4746-9DCE-0D0219A40CD5}" destId="{D6ACAC91-1D8C-4571-8F74-3C4FFF7494AF}" srcOrd="0" destOrd="0" presId="urn:microsoft.com/office/officeart/2005/8/layout/vList5"/>
    <dgm:cxn modelId="{6D57343A-51D5-4B00-AFCC-22CE6C0D6D81}" type="presOf" srcId="{38AD70F6-3805-49D1-82A6-B1ABEF10D2AD}" destId="{F8554204-5C67-40A5-8F9B-1F965EFE4573}" srcOrd="0" destOrd="3" presId="urn:microsoft.com/office/officeart/2005/8/layout/vList5"/>
    <dgm:cxn modelId="{25D65DF1-318C-45D2-B104-3D5BE1D24510}" srcId="{9A86D3C0-DE21-4746-9DCE-0D0219A40CD5}" destId="{8411D3FF-F32C-41C9-85D8-DDD6DE397949}" srcOrd="0" destOrd="0" parTransId="{7B826BBD-358B-43C7-AABE-F9A140F6D43F}" sibTransId="{D5B0666B-DCC4-4D8D-96AF-565A539B051F}"/>
    <dgm:cxn modelId="{E3D74D32-5EC8-4B04-A3FD-5CE7496473B1}" type="presOf" srcId="{8411D3FF-F32C-41C9-85D8-DDD6DE397949}" destId="{F8554204-5C67-40A5-8F9B-1F965EFE4573}" srcOrd="0" destOrd="0" presId="urn:microsoft.com/office/officeart/2005/8/layout/vList5"/>
    <dgm:cxn modelId="{AB778159-E26A-419D-9A1D-FDFDD65D0D37}" srcId="{509308AC-28B0-44C8-96BE-8606A7D00DDD}" destId="{9A86D3C0-DE21-4746-9DCE-0D0219A40CD5}" srcOrd="0" destOrd="0" parTransId="{50B7E282-1350-4038-A7DA-ACB2CB3B45E6}" sibTransId="{B0BDA75E-336F-4BC4-A48A-B181034342D7}"/>
    <dgm:cxn modelId="{ADE83CC0-B109-4619-856E-4474F641FC5D}" srcId="{9A86D3C0-DE21-4746-9DCE-0D0219A40CD5}" destId="{B82BC3E1-D43A-4FE8-8050-89A0D3D82558}" srcOrd="1" destOrd="0" parTransId="{9EAFA4F9-1BFC-4202-B9B5-DE28A38BBCF6}" sibTransId="{B466FE62-CB10-4D15-9644-DC32C1C6A6DE}"/>
    <dgm:cxn modelId="{76D16117-73C2-4DE5-9C4F-AFD4FAFF4E4A}" srcId="{9A86D3C0-DE21-4746-9DCE-0D0219A40CD5}" destId="{5937A436-D643-4EAF-8E79-510A468D6D6B}" srcOrd="2" destOrd="0" parTransId="{C54AE875-7F16-4098-B70F-73E88DAB8BD2}" sibTransId="{D4CFB62D-7E71-41F9-A85A-5FCDE3DAEA8F}"/>
    <dgm:cxn modelId="{F00D4BAC-AAE6-4E46-B960-B602673B0894}" type="presOf" srcId="{5937A436-D643-4EAF-8E79-510A468D6D6B}" destId="{F8554204-5C67-40A5-8F9B-1F965EFE4573}" srcOrd="0" destOrd="2" presId="urn:microsoft.com/office/officeart/2005/8/layout/vList5"/>
    <dgm:cxn modelId="{4F21F9A7-D831-4F71-A9CA-53FD14B9038B}" srcId="{9A86D3C0-DE21-4746-9DCE-0D0219A40CD5}" destId="{38AD70F6-3805-49D1-82A6-B1ABEF10D2AD}" srcOrd="3" destOrd="0" parTransId="{9B9527A8-45CA-4235-BA9C-D6D98A1CFCB9}" sibTransId="{024993D3-9DF2-464B-A882-8368C9504E40}"/>
    <dgm:cxn modelId="{C503F5DF-92FB-4892-816F-C652050ED069}" type="presOf" srcId="{B82BC3E1-D43A-4FE8-8050-89A0D3D82558}" destId="{F8554204-5C67-40A5-8F9B-1F965EFE4573}" srcOrd="0" destOrd="1" presId="urn:microsoft.com/office/officeart/2005/8/layout/vList5"/>
    <dgm:cxn modelId="{97D9A29E-D799-4BD6-B52B-436B24ACAED8}" type="presParOf" srcId="{89367A39-9287-4965-B219-0951CB0034ED}" destId="{D3550DC5-980D-4778-83AE-DE145F45AF81}" srcOrd="0" destOrd="0" presId="urn:microsoft.com/office/officeart/2005/8/layout/vList5"/>
    <dgm:cxn modelId="{038B1966-75BC-4505-81F8-2FDF2DEF77F0}" type="presParOf" srcId="{D3550DC5-980D-4778-83AE-DE145F45AF81}" destId="{D6ACAC91-1D8C-4571-8F74-3C4FFF7494AF}" srcOrd="0" destOrd="0" presId="urn:microsoft.com/office/officeart/2005/8/layout/vList5"/>
    <dgm:cxn modelId="{F70039DC-2CBF-4941-B139-2A8FFAC4A512}" type="presParOf" srcId="{D3550DC5-980D-4778-83AE-DE145F45AF81}" destId="{F8554204-5C67-40A5-8F9B-1F965EFE457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178AE0-A648-4559-8D10-55D21253D37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92F06EA-3369-4142-8E10-1D8C7F9D4FD1}">
      <dgm:prSet/>
      <dgm:spPr/>
      <dgm:t>
        <a:bodyPr/>
        <a:lstStyle/>
        <a:p>
          <a:pPr rtl="0"/>
          <a:r>
            <a:rPr lang="en-US" dirty="0" smtClean="0"/>
            <a:t>When radicular pulp has undergone degenerative changes.</a:t>
          </a:r>
          <a:endParaRPr lang="en-IN" dirty="0"/>
        </a:p>
      </dgm:t>
    </dgm:pt>
    <dgm:pt modelId="{6DB915C4-B9A4-4D1D-BC6E-CD22B0F18E0A}" type="parTrans" cxnId="{3443EA8C-68CB-4DDC-A8A4-074753500AE5}">
      <dgm:prSet/>
      <dgm:spPr/>
      <dgm:t>
        <a:bodyPr/>
        <a:lstStyle/>
        <a:p>
          <a:endParaRPr lang="en-IN"/>
        </a:p>
      </dgm:t>
    </dgm:pt>
    <dgm:pt modelId="{77832321-C1AC-4FBF-B36B-549170E33292}" type="sibTrans" cxnId="{3443EA8C-68CB-4DDC-A8A4-074753500AE5}">
      <dgm:prSet/>
      <dgm:spPr/>
      <dgm:t>
        <a:bodyPr/>
        <a:lstStyle/>
        <a:p>
          <a:endParaRPr lang="en-IN"/>
        </a:p>
      </dgm:t>
    </dgm:pt>
    <dgm:pt modelId="{BF688D8B-8443-4F1A-B03A-6BCACBCB6831}">
      <dgm:prSet/>
      <dgm:spPr/>
      <dgm:t>
        <a:bodyPr/>
        <a:lstStyle/>
        <a:p>
          <a:pPr rtl="0"/>
          <a:r>
            <a:rPr lang="en-US" dirty="0" smtClean="0"/>
            <a:t>Purulent drainage</a:t>
          </a:r>
          <a:endParaRPr lang="en-IN" dirty="0"/>
        </a:p>
      </dgm:t>
    </dgm:pt>
    <dgm:pt modelId="{B98371C3-4854-46A7-9B51-697B8B1CF073}" type="parTrans" cxnId="{5356842E-A321-454B-8914-DD83B952F06D}">
      <dgm:prSet/>
      <dgm:spPr/>
      <dgm:t>
        <a:bodyPr/>
        <a:lstStyle/>
        <a:p>
          <a:endParaRPr lang="en-IN"/>
        </a:p>
      </dgm:t>
    </dgm:pt>
    <dgm:pt modelId="{8D788358-8B05-4173-A544-63AB77C963AE}" type="sibTrans" cxnId="{5356842E-A321-454B-8914-DD83B952F06D}">
      <dgm:prSet/>
      <dgm:spPr/>
      <dgm:t>
        <a:bodyPr/>
        <a:lstStyle/>
        <a:p>
          <a:endParaRPr lang="en-IN"/>
        </a:p>
      </dgm:t>
    </dgm:pt>
    <dgm:pt modelId="{41E528BF-D308-4508-A636-AC07B9D20937}">
      <dgm:prSet/>
      <dgm:spPr/>
      <dgm:t>
        <a:bodyPr/>
        <a:lstStyle/>
        <a:p>
          <a:pPr rtl="0"/>
          <a:r>
            <a:rPr lang="en-US" dirty="0" smtClean="0"/>
            <a:t>History of prolonged pain </a:t>
          </a:r>
          <a:endParaRPr lang="en-IN" dirty="0"/>
        </a:p>
      </dgm:t>
    </dgm:pt>
    <dgm:pt modelId="{632954CC-4684-4FDF-B22E-744440040599}" type="parTrans" cxnId="{7A177D7A-D423-40D8-A626-B09E512031D4}">
      <dgm:prSet/>
      <dgm:spPr/>
      <dgm:t>
        <a:bodyPr/>
        <a:lstStyle/>
        <a:p>
          <a:endParaRPr lang="en-IN"/>
        </a:p>
      </dgm:t>
    </dgm:pt>
    <dgm:pt modelId="{38F01A9F-0945-4347-9D2B-12E37B556842}" type="sibTrans" cxnId="{7A177D7A-D423-40D8-A626-B09E512031D4}">
      <dgm:prSet/>
      <dgm:spPr/>
      <dgm:t>
        <a:bodyPr/>
        <a:lstStyle/>
        <a:p>
          <a:endParaRPr lang="en-IN"/>
        </a:p>
      </dgm:t>
    </dgm:pt>
    <dgm:pt modelId="{7BAFCE09-95AE-44D1-919C-3E3BBF1D4306}">
      <dgm:prSet/>
      <dgm:spPr/>
      <dgm:t>
        <a:bodyPr/>
        <a:lstStyle/>
        <a:p>
          <a:pPr rtl="0"/>
          <a:r>
            <a:rPr lang="en-US" dirty="0" smtClean="0"/>
            <a:t>Necrotic debris in canal </a:t>
          </a:r>
          <a:endParaRPr lang="en-IN" dirty="0"/>
        </a:p>
      </dgm:t>
    </dgm:pt>
    <dgm:pt modelId="{5E8E975E-7085-4A2A-88FA-F9C54319F109}" type="parTrans" cxnId="{45117D23-ABB0-43C7-AD4E-5E23508ABE12}">
      <dgm:prSet/>
      <dgm:spPr/>
      <dgm:t>
        <a:bodyPr/>
        <a:lstStyle/>
        <a:p>
          <a:endParaRPr lang="en-IN"/>
        </a:p>
      </dgm:t>
    </dgm:pt>
    <dgm:pt modelId="{04621522-EC9F-4116-A6CC-3AE48371EC5E}" type="sibTrans" cxnId="{45117D23-ABB0-43C7-AD4E-5E23508ABE12}">
      <dgm:prSet/>
      <dgm:spPr/>
      <dgm:t>
        <a:bodyPr/>
        <a:lstStyle/>
        <a:p>
          <a:endParaRPr lang="en-IN"/>
        </a:p>
      </dgm:t>
    </dgm:pt>
    <dgm:pt modelId="{F7C897B2-81EB-4FE7-A64F-339999CE0D21}">
      <dgm:prSet/>
      <dgm:spPr/>
      <dgm:t>
        <a:bodyPr/>
        <a:lstStyle/>
        <a:p>
          <a:pPr rtl="0"/>
          <a:r>
            <a:rPr lang="en-US" dirty="0" smtClean="0"/>
            <a:t>Periapical radiolucency </a:t>
          </a:r>
          <a:endParaRPr lang="en-IN" dirty="0"/>
        </a:p>
      </dgm:t>
    </dgm:pt>
    <dgm:pt modelId="{B9CD0743-0C90-457C-8B26-3C9D9E2DFD64}" type="parTrans" cxnId="{FD1837C7-1C42-444B-89E0-70251B3D561C}">
      <dgm:prSet/>
      <dgm:spPr/>
      <dgm:t>
        <a:bodyPr/>
        <a:lstStyle/>
        <a:p>
          <a:endParaRPr lang="en-IN"/>
        </a:p>
      </dgm:t>
    </dgm:pt>
    <dgm:pt modelId="{0838D7F1-1639-472D-BABE-7A7C0CD3FA01}" type="sibTrans" cxnId="{FD1837C7-1C42-444B-89E0-70251B3D561C}">
      <dgm:prSet/>
      <dgm:spPr/>
      <dgm:t>
        <a:bodyPr/>
        <a:lstStyle/>
        <a:p>
          <a:endParaRPr lang="en-IN"/>
        </a:p>
      </dgm:t>
    </dgm:pt>
    <dgm:pt modelId="{C0F030EA-387B-4610-9EF3-CE34C1153C96}" type="pres">
      <dgm:prSet presAssocID="{9A178AE0-A648-4559-8D10-55D21253D37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586DD6E-2C47-45F5-B1EB-5CF3CA3C6789}" type="pres">
      <dgm:prSet presAssocID="{B92F06EA-3369-4142-8E10-1D8C7F9D4FD1}" presName="linNode" presStyleCnt="0"/>
      <dgm:spPr/>
    </dgm:pt>
    <dgm:pt modelId="{C4642AA6-9BA3-419E-817F-B99C6A18441B}" type="pres">
      <dgm:prSet presAssocID="{B92F06EA-3369-4142-8E10-1D8C7F9D4FD1}" presName="parentText" presStyleLbl="node1" presStyleIdx="0" presStyleCnt="5" custScaleX="277034" custLinFactNeighborY="-7457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CFDCB33-B6A6-4494-8C9B-720FCD5AFE14}" type="pres">
      <dgm:prSet presAssocID="{77832321-C1AC-4FBF-B36B-549170E33292}" presName="sp" presStyleCnt="0"/>
      <dgm:spPr/>
    </dgm:pt>
    <dgm:pt modelId="{A1B97FA3-9A34-414D-8A97-66B2E83B11F2}" type="pres">
      <dgm:prSet presAssocID="{BF688D8B-8443-4F1A-B03A-6BCACBCB6831}" presName="linNode" presStyleCnt="0"/>
      <dgm:spPr/>
    </dgm:pt>
    <dgm:pt modelId="{182D8558-3E71-4FE4-A829-05A5E76FEFBE}" type="pres">
      <dgm:prSet presAssocID="{BF688D8B-8443-4F1A-B03A-6BCACBCB6831}" presName="parentText" presStyleLbl="node1" presStyleIdx="1" presStyleCnt="5" custScaleX="27703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6A30E32-2538-41FA-9FCC-7FAAE6625C95}" type="pres">
      <dgm:prSet presAssocID="{8D788358-8B05-4173-A544-63AB77C963AE}" presName="sp" presStyleCnt="0"/>
      <dgm:spPr/>
    </dgm:pt>
    <dgm:pt modelId="{BBD7C937-3C11-4171-850F-DDFD5E28080B}" type="pres">
      <dgm:prSet presAssocID="{41E528BF-D308-4508-A636-AC07B9D20937}" presName="linNode" presStyleCnt="0"/>
      <dgm:spPr/>
    </dgm:pt>
    <dgm:pt modelId="{C392655A-2145-4EAA-8811-BCC24C1B633F}" type="pres">
      <dgm:prSet presAssocID="{41E528BF-D308-4508-A636-AC07B9D20937}" presName="parentText" presStyleLbl="node1" presStyleIdx="2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51EF84F-2EBA-4CDC-A7B0-789C51EE73BD}" type="pres">
      <dgm:prSet presAssocID="{38F01A9F-0945-4347-9D2B-12E37B556842}" presName="sp" presStyleCnt="0"/>
      <dgm:spPr/>
    </dgm:pt>
    <dgm:pt modelId="{2DA290BB-7384-4A69-A0FB-8375E5DE3023}" type="pres">
      <dgm:prSet presAssocID="{7BAFCE09-95AE-44D1-919C-3E3BBF1D4306}" presName="linNode" presStyleCnt="0"/>
      <dgm:spPr/>
    </dgm:pt>
    <dgm:pt modelId="{1F1E3D9C-ADDA-4A6E-876D-28DD7A2E05BA}" type="pres">
      <dgm:prSet presAssocID="{7BAFCE09-95AE-44D1-919C-3E3BBF1D4306}" presName="parentText" presStyleLbl="node1" presStyleIdx="3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28ECE7E-514E-4289-91C0-EFADB41D7222}" type="pres">
      <dgm:prSet presAssocID="{04621522-EC9F-4116-A6CC-3AE48371EC5E}" presName="sp" presStyleCnt="0"/>
      <dgm:spPr/>
    </dgm:pt>
    <dgm:pt modelId="{5E0666F2-9949-4521-86C3-5FE651E68C60}" type="pres">
      <dgm:prSet presAssocID="{F7C897B2-81EB-4FE7-A64F-339999CE0D21}" presName="linNode" presStyleCnt="0"/>
      <dgm:spPr/>
    </dgm:pt>
    <dgm:pt modelId="{D345A757-A00B-4BBE-B184-7BA51768414C}" type="pres">
      <dgm:prSet presAssocID="{F7C897B2-81EB-4FE7-A64F-339999CE0D21}" presName="parentText" presStyleLbl="node1" presStyleIdx="4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F068874-507D-46C1-B3DE-785A8FB86D15}" type="presOf" srcId="{9A178AE0-A648-4559-8D10-55D21253D378}" destId="{C0F030EA-387B-4610-9EF3-CE34C1153C96}" srcOrd="0" destOrd="0" presId="urn:microsoft.com/office/officeart/2005/8/layout/vList5"/>
    <dgm:cxn modelId="{FD1837C7-1C42-444B-89E0-70251B3D561C}" srcId="{9A178AE0-A648-4559-8D10-55D21253D378}" destId="{F7C897B2-81EB-4FE7-A64F-339999CE0D21}" srcOrd="4" destOrd="0" parTransId="{B9CD0743-0C90-457C-8B26-3C9D9E2DFD64}" sibTransId="{0838D7F1-1639-472D-BABE-7A7C0CD3FA01}"/>
    <dgm:cxn modelId="{DFC309B3-00FC-46E3-8BB9-19F6942A923A}" type="presOf" srcId="{F7C897B2-81EB-4FE7-A64F-339999CE0D21}" destId="{D345A757-A00B-4BBE-B184-7BA51768414C}" srcOrd="0" destOrd="0" presId="urn:microsoft.com/office/officeart/2005/8/layout/vList5"/>
    <dgm:cxn modelId="{7A177D7A-D423-40D8-A626-B09E512031D4}" srcId="{9A178AE0-A648-4559-8D10-55D21253D378}" destId="{41E528BF-D308-4508-A636-AC07B9D20937}" srcOrd="2" destOrd="0" parTransId="{632954CC-4684-4FDF-B22E-744440040599}" sibTransId="{38F01A9F-0945-4347-9D2B-12E37B556842}"/>
    <dgm:cxn modelId="{5356842E-A321-454B-8914-DD83B952F06D}" srcId="{9A178AE0-A648-4559-8D10-55D21253D378}" destId="{BF688D8B-8443-4F1A-B03A-6BCACBCB6831}" srcOrd="1" destOrd="0" parTransId="{B98371C3-4854-46A7-9B51-697B8B1CF073}" sibTransId="{8D788358-8B05-4173-A544-63AB77C963AE}"/>
    <dgm:cxn modelId="{DF21152C-D8BB-4432-8606-6992801215BB}" type="presOf" srcId="{B92F06EA-3369-4142-8E10-1D8C7F9D4FD1}" destId="{C4642AA6-9BA3-419E-817F-B99C6A18441B}" srcOrd="0" destOrd="0" presId="urn:microsoft.com/office/officeart/2005/8/layout/vList5"/>
    <dgm:cxn modelId="{45117D23-ABB0-43C7-AD4E-5E23508ABE12}" srcId="{9A178AE0-A648-4559-8D10-55D21253D378}" destId="{7BAFCE09-95AE-44D1-919C-3E3BBF1D4306}" srcOrd="3" destOrd="0" parTransId="{5E8E975E-7085-4A2A-88FA-F9C54319F109}" sibTransId="{04621522-EC9F-4116-A6CC-3AE48371EC5E}"/>
    <dgm:cxn modelId="{A5797472-C361-483F-A01C-43C37A3AC727}" type="presOf" srcId="{BF688D8B-8443-4F1A-B03A-6BCACBCB6831}" destId="{182D8558-3E71-4FE4-A829-05A5E76FEFBE}" srcOrd="0" destOrd="0" presId="urn:microsoft.com/office/officeart/2005/8/layout/vList5"/>
    <dgm:cxn modelId="{B7EE4124-5801-44CD-A52F-DB0FB816D256}" type="presOf" srcId="{41E528BF-D308-4508-A636-AC07B9D20937}" destId="{C392655A-2145-4EAA-8811-BCC24C1B633F}" srcOrd="0" destOrd="0" presId="urn:microsoft.com/office/officeart/2005/8/layout/vList5"/>
    <dgm:cxn modelId="{3443EA8C-68CB-4DDC-A8A4-074753500AE5}" srcId="{9A178AE0-A648-4559-8D10-55D21253D378}" destId="{B92F06EA-3369-4142-8E10-1D8C7F9D4FD1}" srcOrd="0" destOrd="0" parTransId="{6DB915C4-B9A4-4D1D-BC6E-CD22B0F18E0A}" sibTransId="{77832321-C1AC-4FBF-B36B-549170E33292}"/>
    <dgm:cxn modelId="{CF38EC8B-D27A-44C3-84D3-9B0EE2835AD4}" type="presOf" srcId="{7BAFCE09-95AE-44D1-919C-3E3BBF1D4306}" destId="{1F1E3D9C-ADDA-4A6E-876D-28DD7A2E05BA}" srcOrd="0" destOrd="0" presId="urn:microsoft.com/office/officeart/2005/8/layout/vList5"/>
    <dgm:cxn modelId="{8CAFC470-88A7-4E11-8330-B367CCF17C2E}" type="presParOf" srcId="{C0F030EA-387B-4610-9EF3-CE34C1153C96}" destId="{3586DD6E-2C47-45F5-B1EB-5CF3CA3C6789}" srcOrd="0" destOrd="0" presId="urn:microsoft.com/office/officeart/2005/8/layout/vList5"/>
    <dgm:cxn modelId="{73B49050-70C3-41B7-84C6-E2A86A606E2D}" type="presParOf" srcId="{3586DD6E-2C47-45F5-B1EB-5CF3CA3C6789}" destId="{C4642AA6-9BA3-419E-817F-B99C6A18441B}" srcOrd="0" destOrd="0" presId="urn:microsoft.com/office/officeart/2005/8/layout/vList5"/>
    <dgm:cxn modelId="{4F6D6686-B0C3-437A-A41D-4363D7554B6C}" type="presParOf" srcId="{C0F030EA-387B-4610-9EF3-CE34C1153C96}" destId="{CCFDCB33-B6A6-4494-8C9B-720FCD5AFE14}" srcOrd="1" destOrd="0" presId="urn:microsoft.com/office/officeart/2005/8/layout/vList5"/>
    <dgm:cxn modelId="{FD7E0B3A-C15E-4DB0-9BCB-441AAD53980A}" type="presParOf" srcId="{C0F030EA-387B-4610-9EF3-CE34C1153C96}" destId="{A1B97FA3-9A34-414D-8A97-66B2E83B11F2}" srcOrd="2" destOrd="0" presId="urn:microsoft.com/office/officeart/2005/8/layout/vList5"/>
    <dgm:cxn modelId="{F0F7B03C-22D0-47E3-9ED7-CA6E31D5C065}" type="presParOf" srcId="{A1B97FA3-9A34-414D-8A97-66B2E83B11F2}" destId="{182D8558-3E71-4FE4-A829-05A5E76FEFBE}" srcOrd="0" destOrd="0" presId="urn:microsoft.com/office/officeart/2005/8/layout/vList5"/>
    <dgm:cxn modelId="{BCCD5807-B710-4836-9370-E3F1DF986B38}" type="presParOf" srcId="{C0F030EA-387B-4610-9EF3-CE34C1153C96}" destId="{36A30E32-2538-41FA-9FCC-7FAAE6625C95}" srcOrd="3" destOrd="0" presId="urn:microsoft.com/office/officeart/2005/8/layout/vList5"/>
    <dgm:cxn modelId="{A0CC4EDD-D9DB-45FE-B430-F486BBFA2D1A}" type="presParOf" srcId="{C0F030EA-387B-4610-9EF3-CE34C1153C96}" destId="{BBD7C937-3C11-4171-850F-DDFD5E28080B}" srcOrd="4" destOrd="0" presId="urn:microsoft.com/office/officeart/2005/8/layout/vList5"/>
    <dgm:cxn modelId="{0534FC0D-538F-4C70-9592-4CB800D6B544}" type="presParOf" srcId="{BBD7C937-3C11-4171-850F-DDFD5E28080B}" destId="{C392655A-2145-4EAA-8811-BCC24C1B633F}" srcOrd="0" destOrd="0" presId="urn:microsoft.com/office/officeart/2005/8/layout/vList5"/>
    <dgm:cxn modelId="{52A5D6E8-6934-43DB-AE1A-60EB3E5A22B1}" type="presParOf" srcId="{C0F030EA-387B-4610-9EF3-CE34C1153C96}" destId="{751EF84F-2EBA-4CDC-A7B0-789C51EE73BD}" srcOrd="5" destOrd="0" presId="urn:microsoft.com/office/officeart/2005/8/layout/vList5"/>
    <dgm:cxn modelId="{048DBFBE-174A-4CED-BE0F-CC16602E1933}" type="presParOf" srcId="{C0F030EA-387B-4610-9EF3-CE34C1153C96}" destId="{2DA290BB-7384-4A69-A0FB-8375E5DE3023}" srcOrd="6" destOrd="0" presId="urn:microsoft.com/office/officeart/2005/8/layout/vList5"/>
    <dgm:cxn modelId="{7A432399-F82D-4AE2-9665-F7DAE136E298}" type="presParOf" srcId="{2DA290BB-7384-4A69-A0FB-8375E5DE3023}" destId="{1F1E3D9C-ADDA-4A6E-876D-28DD7A2E05BA}" srcOrd="0" destOrd="0" presId="urn:microsoft.com/office/officeart/2005/8/layout/vList5"/>
    <dgm:cxn modelId="{BF660395-D9FD-4EF0-B255-7BAC4EE298F4}" type="presParOf" srcId="{C0F030EA-387B-4610-9EF3-CE34C1153C96}" destId="{728ECE7E-514E-4289-91C0-EFADB41D7222}" srcOrd="7" destOrd="0" presId="urn:microsoft.com/office/officeart/2005/8/layout/vList5"/>
    <dgm:cxn modelId="{BE1B7608-7FEA-4C33-8179-632D11367751}" type="presParOf" srcId="{C0F030EA-387B-4610-9EF3-CE34C1153C96}" destId="{5E0666F2-9949-4521-86C3-5FE651E68C60}" srcOrd="8" destOrd="0" presId="urn:microsoft.com/office/officeart/2005/8/layout/vList5"/>
    <dgm:cxn modelId="{9DE1B87C-3111-4F1A-8E4E-513691361F6D}" type="presParOf" srcId="{5E0666F2-9949-4521-86C3-5FE651E68C60}" destId="{D345A757-A00B-4BBE-B184-7BA51768414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69A9044-8C8B-4962-9AA3-0C3ADCF734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6468376-EED1-4BD1-A3BE-4E9784F02542}">
      <dgm:prSet/>
      <dgm:spPr/>
      <dgm:t>
        <a:bodyPr/>
        <a:lstStyle/>
        <a:p>
          <a:pPr rtl="0"/>
          <a:r>
            <a:rPr lang="en-US" smtClean="0"/>
            <a:t>Materials used:</a:t>
          </a:r>
          <a:endParaRPr lang="en-IN"/>
        </a:p>
      </dgm:t>
    </dgm:pt>
    <dgm:pt modelId="{852E9508-6614-413A-B93C-4100F16439EB}" type="parTrans" cxnId="{91AC5450-DEDD-4AE1-A784-9466A9ADA940}">
      <dgm:prSet/>
      <dgm:spPr/>
      <dgm:t>
        <a:bodyPr/>
        <a:lstStyle/>
        <a:p>
          <a:endParaRPr lang="en-IN"/>
        </a:p>
      </dgm:t>
    </dgm:pt>
    <dgm:pt modelId="{78E494A3-151D-44B5-95AC-64701639D9A8}" type="sibTrans" cxnId="{91AC5450-DEDD-4AE1-A784-9466A9ADA940}">
      <dgm:prSet/>
      <dgm:spPr/>
      <dgm:t>
        <a:bodyPr/>
        <a:lstStyle/>
        <a:p>
          <a:endParaRPr lang="en-IN"/>
        </a:p>
      </dgm:t>
    </dgm:pt>
    <dgm:pt modelId="{4CC7019B-A98D-4782-ABBF-A928F8A76B47}">
      <dgm:prSet/>
      <dgm:spPr/>
      <dgm:t>
        <a:bodyPr/>
        <a:lstStyle/>
        <a:p>
          <a:pPr rtl="0"/>
          <a:r>
            <a:rPr lang="en-US" smtClean="0"/>
            <a:t>- </a:t>
          </a:r>
          <a:r>
            <a:rPr lang="en-US" b="1" i="1" smtClean="0"/>
            <a:t>Ca (OH)2</a:t>
          </a:r>
          <a:endParaRPr lang="en-IN"/>
        </a:p>
      </dgm:t>
    </dgm:pt>
    <dgm:pt modelId="{C3AE3895-C10A-465B-90D6-85FF83856E6D}" type="parTrans" cxnId="{FAC1ED37-A240-4129-9C54-06A96AC997C0}">
      <dgm:prSet/>
      <dgm:spPr/>
      <dgm:t>
        <a:bodyPr/>
        <a:lstStyle/>
        <a:p>
          <a:endParaRPr lang="en-IN"/>
        </a:p>
      </dgm:t>
    </dgm:pt>
    <dgm:pt modelId="{8C68E8E0-420B-47A2-ACA7-C3CFD73ED9DC}" type="sibTrans" cxnId="{FAC1ED37-A240-4129-9C54-06A96AC997C0}">
      <dgm:prSet/>
      <dgm:spPr/>
      <dgm:t>
        <a:bodyPr/>
        <a:lstStyle/>
        <a:p>
          <a:endParaRPr lang="en-IN"/>
        </a:p>
      </dgm:t>
    </dgm:pt>
    <dgm:pt modelId="{31374182-1A6A-48B8-9642-A1662E730DDC}">
      <dgm:prSet/>
      <dgm:spPr/>
      <dgm:t>
        <a:bodyPr/>
        <a:lstStyle/>
        <a:p>
          <a:pPr rtl="0"/>
          <a:r>
            <a:rPr lang="en-US" smtClean="0"/>
            <a:t>- Electrosurgery</a:t>
          </a:r>
          <a:endParaRPr lang="en-IN"/>
        </a:p>
      </dgm:t>
    </dgm:pt>
    <dgm:pt modelId="{02E27504-CA2A-4D7B-BC46-42AA4D27CDB6}" type="parTrans" cxnId="{0159B6BD-272F-4BF6-AB8D-65DE5E24B44D}">
      <dgm:prSet/>
      <dgm:spPr/>
      <dgm:t>
        <a:bodyPr/>
        <a:lstStyle/>
        <a:p>
          <a:endParaRPr lang="en-IN"/>
        </a:p>
      </dgm:t>
    </dgm:pt>
    <dgm:pt modelId="{337610D0-40ED-41C4-8F4A-4FB62997BA83}" type="sibTrans" cxnId="{0159B6BD-272F-4BF6-AB8D-65DE5E24B44D}">
      <dgm:prSet/>
      <dgm:spPr/>
      <dgm:t>
        <a:bodyPr/>
        <a:lstStyle/>
        <a:p>
          <a:endParaRPr lang="en-IN"/>
        </a:p>
      </dgm:t>
    </dgm:pt>
    <dgm:pt modelId="{BAEA2AF7-D931-4B01-9A6C-E51C926450E2}">
      <dgm:prSet/>
      <dgm:spPr/>
      <dgm:t>
        <a:bodyPr/>
        <a:lstStyle/>
        <a:p>
          <a:pPr rtl="0"/>
          <a:r>
            <a:rPr lang="en-US" smtClean="0"/>
            <a:t>- Laser</a:t>
          </a:r>
          <a:endParaRPr lang="en-IN"/>
        </a:p>
      </dgm:t>
    </dgm:pt>
    <dgm:pt modelId="{0280A133-F373-44E2-9767-498345D5EBD6}" type="parTrans" cxnId="{760F8EB2-C7B1-411F-8732-9F78B6402D9E}">
      <dgm:prSet/>
      <dgm:spPr/>
      <dgm:t>
        <a:bodyPr/>
        <a:lstStyle/>
        <a:p>
          <a:endParaRPr lang="en-IN"/>
        </a:p>
      </dgm:t>
    </dgm:pt>
    <dgm:pt modelId="{B78B1386-DC3A-4BE6-A95F-4ECF64CB043F}" type="sibTrans" cxnId="{760F8EB2-C7B1-411F-8732-9F78B6402D9E}">
      <dgm:prSet/>
      <dgm:spPr/>
      <dgm:t>
        <a:bodyPr/>
        <a:lstStyle/>
        <a:p>
          <a:endParaRPr lang="en-IN"/>
        </a:p>
      </dgm:t>
    </dgm:pt>
    <dgm:pt modelId="{0AE592A0-A4A0-4323-9A1D-DCF2C954E7CD}">
      <dgm:prSet/>
      <dgm:spPr/>
      <dgm:t>
        <a:bodyPr/>
        <a:lstStyle/>
        <a:p>
          <a:pPr rtl="0"/>
          <a:r>
            <a:rPr lang="en-US" smtClean="0"/>
            <a:t>- Bone morphogenic protein</a:t>
          </a:r>
          <a:endParaRPr lang="en-IN"/>
        </a:p>
      </dgm:t>
    </dgm:pt>
    <dgm:pt modelId="{8B5D5A28-E53F-4E37-89C4-233582FBEE74}" type="parTrans" cxnId="{8C71F312-AFCE-4935-8EDF-812D61788520}">
      <dgm:prSet/>
      <dgm:spPr/>
      <dgm:t>
        <a:bodyPr/>
        <a:lstStyle/>
        <a:p>
          <a:endParaRPr lang="en-IN"/>
        </a:p>
      </dgm:t>
    </dgm:pt>
    <dgm:pt modelId="{4464997E-74BC-4DDF-8472-03F19C0D488B}" type="sibTrans" cxnId="{8C71F312-AFCE-4935-8EDF-812D61788520}">
      <dgm:prSet/>
      <dgm:spPr/>
      <dgm:t>
        <a:bodyPr/>
        <a:lstStyle/>
        <a:p>
          <a:endParaRPr lang="en-IN"/>
        </a:p>
      </dgm:t>
    </dgm:pt>
    <dgm:pt modelId="{BBA3794E-AD2B-47CF-9F08-416C091222E2}">
      <dgm:prSet/>
      <dgm:spPr/>
      <dgm:t>
        <a:bodyPr/>
        <a:lstStyle/>
        <a:p>
          <a:pPr rtl="0"/>
          <a:r>
            <a:rPr lang="en-US" smtClean="0"/>
            <a:t>- MTA</a:t>
          </a:r>
          <a:endParaRPr lang="en-IN"/>
        </a:p>
      </dgm:t>
    </dgm:pt>
    <dgm:pt modelId="{2B3EFFD9-3B94-4AE0-AF71-B759C62DAF93}" type="parTrans" cxnId="{A5ACA9EE-CD56-431C-8646-F20AAFA27EC5}">
      <dgm:prSet/>
      <dgm:spPr/>
      <dgm:t>
        <a:bodyPr/>
        <a:lstStyle/>
        <a:p>
          <a:endParaRPr lang="en-IN"/>
        </a:p>
      </dgm:t>
    </dgm:pt>
    <dgm:pt modelId="{D366C2B4-BBAF-44D1-B46C-F06412CA2D14}" type="sibTrans" cxnId="{A5ACA9EE-CD56-431C-8646-F20AAFA27EC5}">
      <dgm:prSet/>
      <dgm:spPr/>
      <dgm:t>
        <a:bodyPr/>
        <a:lstStyle/>
        <a:p>
          <a:endParaRPr lang="en-IN"/>
        </a:p>
      </dgm:t>
    </dgm:pt>
    <dgm:pt modelId="{5B7F2B56-6A6B-4E07-AADC-E97D4CE3AB3A}">
      <dgm:prSet/>
      <dgm:spPr/>
      <dgm:t>
        <a:bodyPr/>
        <a:lstStyle/>
        <a:p>
          <a:pPr rtl="0"/>
          <a:r>
            <a:rPr lang="en-US" smtClean="0"/>
            <a:t>- Enriched collagen</a:t>
          </a:r>
          <a:endParaRPr lang="en-IN"/>
        </a:p>
      </dgm:t>
    </dgm:pt>
    <dgm:pt modelId="{9E61BC1B-86AD-4835-ADEA-424AC8037D99}" type="parTrans" cxnId="{F1D4999A-4142-41A5-9DAE-75591B1E98E2}">
      <dgm:prSet/>
      <dgm:spPr/>
      <dgm:t>
        <a:bodyPr/>
        <a:lstStyle/>
        <a:p>
          <a:endParaRPr lang="en-IN"/>
        </a:p>
      </dgm:t>
    </dgm:pt>
    <dgm:pt modelId="{37EC5FC1-6E9A-42C9-9217-300A236C8056}" type="sibTrans" cxnId="{F1D4999A-4142-41A5-9DAE-75591B1E98E2}">
      <dgm:prSet/>
      <dgm:spPr/>
      <dgm:t>
        <a:bodyPr/>
        <a:lstStyle/>
        <a:p>
          <a:endParaRPr lang="en-IN"/>
        </a:p>
      </dgm:t>
    </dgm:pt>
    <dgm:pt modelId="{1FE4DEBB-BB18-42C4-87C5-DF8AC2C01E48}">
      <dgm:prSet/>
      <dgm:spPr/>
      <dgm:t>
        <a:bodyPr/>
        <a:lstStyle/>
        <a:p>
          <a:pPr rtl="0"/>
          <a:r>
            <a:rPr lang="en-US" smtClean="0"/>
            <a:t>- Freeze-dried bone</a:t>
          </a:r>
          <a:endParaRPr lang="en-IN"/>
        </a:p>
      </dgm:t>
    </dgm:pt>
    <dgm:pt modelId="{363604E6-BCCF-4109-929F-0A997EC2938F}" type="parTrans" cxnId="{4C7EA796-DEC5-4055-BFF9-807506B3F0C5}">
      <dgm:prSet/>
      <dgm:spPr/>
      <dgm:t>
        <a:bodyPr/>
        <a:lstStyle/>
        <a:p>
          <a:endParaRPr lang="en-IN"/>
        </a:p>
      </dgm:t>
    </dgm:pt>
    <dgm:pt modelId="{7A0CB263-5152-4EA9-A2F5-D90316D3449F}" type="sibTrans" cxnId="{4C7EA796-DEC5-4055-BFF9-807506B3F0C5}">
      <dgm:prSet/>
      <dgm:spPr/>
      <dgm:t>
        <a:bodyPr/>
        <a:lstStyle/>
        <a:p>
          <a:endParaRPr lang="en-IN"/>
        </a:p>
      </dgm:t>
    </dgm:pt>
    <dgm:pt modelId="{816B95FF-E039-422D-9536-84F371EDFAB6}">
      <dgm:prSet/>
      <dgm:spPr/>
      <dgm:t>
        <a:bodyPr/>
        <a:lstStyle/>
        <a:p>
          <a:pPr rtl="0"/>
          <a:r>
            <a:rPr lang="en-US" smtClean="0"/>
            <a:t>- Osteogenic protein</a:t>
          </a:r>
          <a:endParaRPr lang="en-IN"/>
        </a:p>
      </dgm:t>
    </dgm:pt>
    <dgm:pt modelId="{C11A8F75-CAA6-4A9C-A61C-5E6B7FD5A5B0}" type="parTrans" cxnId="{59E07B2D-9C74-4806-AC03-85C7734B7E4A}">
      <dgm:prSet/>
      <dgm:spPr/>
      <dgm:t>
        <a:bodyPr/>
        <a:lstStyle/>
        <a:p>
          <a:endParaRPr lang="en-IN"/>
        </a:p>
      </dgm:t>
    </dgm:pt>
    <dgm:pt modelId="{CA99DAA9-5352-4B94-B53C-8BA55AE787F5}" type="sibTrans" cxnId="{59E07B2D-9C74-4806-AC03-85C7734B7E4A}">
      <dgm:prSet/>
      <dgm:spPr/>
      <dgm:t>
        <a:bodyPr/>
        <a:lstStyle/>
        <a:p>
          <a:endParaRPr lang="en-IN"/>
        </a:p>
      </dgm:t>
    </dgm:pt>
    <dgm:pt modelId="{1BE32CFD-64ED-4D19-8C5E-5D2C70F55137}" type="pres">
      <dgm:prSet presAssocID="{C69A9044-8C8B-4962-9AA3-0C3ADCF7342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D00B2A2-7BAE-4724-809B-9ED2CBF62D72}" type="pres">
      <dgm:prSet presAssocID="{16468376-EED1-4BD1-A3BE-4E9784F02542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98F6DCC-293B-4F98-BF05-7E2B79155665}" type="pres">
      <dgm:prSet presAssocID="{16468376-EED1-4BD1-A3BE-4E9784F0254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BD9BEE2-D3C0-41E7-BA9D-FB382F70B4C2}" type="pres">
      <dgm:prSet presAssocID="{31374182-1A6A-48B8-9642-A1662E730DDC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6C45598-EB01-4024-928F-E19262D07932}" type="pres">
      <dgm:prSet presAssocID="{337610D0-40ED-41C4-8F4A-4FB62997BA83}" presName="spacer" presStyleCnt="0"/>
      <dgm:spPr/>
    </dgm:pt>
    <dgm:pt modelId="{92890FC7-203D-4D13-8199-8B8AB9581A7C}" type="pres">
      <dgm:prSet presAssocID="{BAEA2AF7-D931-4B01-9A6C-E51C926450E2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34D2763-DA7C-4BA2-B68D-D0337097157E}" type="pres">
      <dgm:prSet presAssocID="{B78B1386-DC3A-4BE6-A95F-4ECF64CB043F}" presName="spacer" presStyleCnt="0"/>
      <dgm:spPr/>
    </dgm:pt>
    <dgm:pt modelId="{BE3243AB-E85E-42DC-BA97-1CD0DCFB7171}" type="pres">
      <dgm:prSet presAssocID="{0AE592A0-A4A0-4323-9A1D-DCF2C954E7CD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B670A74-2465-402D-867D-BE42BAF9D91D}" type="pres">
      <dgm:prSet presAssocID="{4464997E-74BC-4DDF-8472-03F19C0D488B}" presName="spacer" presStyleCnt="0"/>
      <dgm:spPr/>
    </dgm:pt>
    <dgm:pt modelId="{EDE40822-6D4F-4EAE-873F-8D63FB762E56}" type="pres">
      <dgm:prSet presAssocID="{BBA3794E-AD2B-47CF-9F08-416C091222E2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2FC85BF-E599-4FB4-B4B8-F1DBED259AB7}" type="pres">
      <dgm:prSet presAssocID="{D366C2B4-BBAF-44D1-B46C-F06412CA2D14}" presName="spacer" presStyleCnt="0"/>
      <dgm:spPr/>
    </dgm:pt>
    <dgm:pt modelId="{CB3E3780-1243-40B3-81FC-D7282E946FE1}" type="pres">
      <dgm:prSet presAssocID="{5B7F2B56-6A6B-4E07-AADC-E97D4CE3AB3A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B9FFD6-11F9-45D9-9B4E-17E71A410716}" type="pres">
      <dgm:prSet presAssocID="{37EC5FC1-6E9A-42C9-9217-300A236C8056}" presName="spacer" presStyleCnt="0"/>
      <dgm:spPr/>
    </dgm:pt>
    <dgm:pt modelId="{12EB563C-B6ED-481B-BA70-C15576B44D83}" type="pres">
      <dgm:prSet presAssocID="{1FE4DEBB-BB18-42C4-87C5-DF8AC2C01E48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7C8278B-3DA0-4DB7-A435-E96388E0BD11}" type="pres">
      <dgm:prSet presAssocID="{7A0CB263-5152-4EA9-A2F5-D90316D3449F}" presName="spacer" presStyleCnt="0"/>
      <dgm:spPr/>
    </dgm:pt>
    <dgm:pt modelId="{A05B49C7-84D1-4626-9014-47B5A86F7227}" type="pres">
      <dgm:prSet presAssocID="{816B95FF-E039-422D-9536-84F371EDFAB6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159B6BD-272F-4BF6-AB8D-65DE5E24B44D}" srcId="{C69A9044-8C8B-4962-9AA3-0C3ADCF73421}" destId="{31374182-1A6A-48B8-9642-A1662E730DDC}" srcOrd="1" destOrd="0" parTransId="{02E27504-CA2A-4D7B-BC46-42AA4D27CDB6}" sibTransId="{337610D0-40ED-41C4-8F4A-4FB62997BA83}"/>
    <dgm:cxn modelId="{809DEF6C-E1D1-4C26-B47C-BD317D8FFC39}" type="presOf" srcId="{1FE4DEBB-BB18-42C4-87C5-DF8AC2C01E48}" destId="{12EB563C-B6ED-481B-BA70-C15576B44D83}" srcOrd="0" destOrd="0" presId="urn:microsoft.com/office/officeart/2005/8/layout/vList2"/>
    <dgm:cxn modelId="{4C7EA796-DEC5-4055-BFF9-807506B3F0C5}" srcId="{C69A9044-8C8B-4962-9AA3-0C3ADCF73421}" destId="{1FE4DEBB-BB18-42C4-87C5-DF8AC2C01E48}" srcOrd="6" destOrd="0" parTransId="{363604E6-BCCF-4109-929F-0A997EC2938F}" sibTransId="{7A0CB263-5152-4EA9-A2F5-D90316D3449F}"/>
    <dgm:cxn modelId="{42563AE3-59D9-445E-9081-9E044AFC535D}" type="presOf" srcId="{4CC7019B-A98D-4782-ABBF-A928F8A76B47}" destId="{F98F6DCC-293B-4F98-BF05-7E2B79155665}" srcOrd="0" destOrd="0" presId="urn:microsoft.com/office/officeart/2005/8/layout/vList2"/>
    <dgm:cxn modelId="{F1D4999A-4142-41A5-9DAE-75591B1E98E2}" srcId="{C69A9044-8C8B-4962-9AA3-0C3ADCF73421}" destId="{5B7F2B56-6A6B-4E07-AADC-E97D4CE3AB3A}" srcOrd="5" destOrd="0" parTransId="{9E61BC1B-86AD-4835-ADEA-424AC8037D99}" sibTransId="{37EC5FC1-6E9A-42C9-9217-300A236C8056}"/>
    <dgm:cxn modelId="{1E1B53E7-0D05-4CA3-A71E-3159DF645859}" type="presOf" srcId="{816B95FF-E039-422D-9536-84F371EDFAB6}" destId="{A05B49C7-84D1-4626-9014-47B5A86F7227}" srcOrd="0" destOrd="0" presId="urn:microsoft.com/office/officeart/2005/8/layout/vList2"/>
    <dgm:cxn modelId="{281E76CB-06A4-4F38-8BCD-4E57FD382BAB}" type="presOf" srcId="{0AE592A0-A4A0-4323-9A1D-DCF2C954E7CD}" destId="{BE3243AB-E85E-42DC-BA97-1CD0DCFB7171}" srcOrd="0" destOrd="0" presId="urn:microsoft.com/office/officeart/2005/8/layout/vList2"/>
    <dgm:cxn modelId="{8C71F312-AFCE-4935-8EDF-812D61788520}" srcId="{C69A9044-8C8B-4962-9AA3-0C3ADCF73421}" destId="{0AE592A0-A4A0-4323-9A1D-DCF2C954E7CD}" srcOrd="3" destOrd="0" parTransId="{8B5D5A28-E53F-4E37-89C4-233582FBEE74}" sibTransId="{4464997E-74BC-4DDF-8472-03F19C0D488B}"/>
    <dgm:cxn modelId="{59E07B2D-9C74-4806-AC03-85C7734B7E4A}" srcId="{C69A9044-8C8B-4962-9AA3-0C3ADCF73421}" destId="{816B95FF-E039-422D-9536-84F371EDFAB6}" srcOrd="7" destOrd="0" parTransId="{C11A8F75-CAA6-4A9C-A61C-5E6B7FD5A5B0}" sibTransId="{CA99DAA9-5352-4B94-B53C-8BA55AE787F5}"/>
    <dgm:cxn modelId="{FAC1ED37-A240-4129-9C54-06A96AC997C0}" srcId="{16468376-EED1-4BD1-A3BE-4E9784F02542}" destId="{4CC7019B-A98D-4782-ABBF-A928F8A76B47}" srcOrd="0" destOrd="0" parTransId="{C3AE3895-C10A-465B-90D6-85FF83856E6D}" sibTransId="{8C68E8E0-420B-47A2-ACA7-C3CFD73ED9DC}"/>
    <dgm:cxn modelId="{553EF201-FC1D-494B-913B-002FC178193A}" type="presOf" srcId="{16468376-EED1-4BD1-A3BE-4E9784F02542}" destId="{7D00B2A2-7BAE-4724-809B-9ED2CBF62D72}" srcOrd="0" destOrd="0" presId="urn:microsoft.com/office/officeart/2005/8/layout/vList2"/>
    <dgm:cxn modelId="{598BE2A6-C242-4EF4-8F1D-4FF36EB57744}" type="presOf" srcId="{C69A9044-8C8B-4962-9AA3-0C3ADCF73421}" destId="{1BE32CFD-64ED-4D19-8C5E-5D2C70F55137}" srcOrd="0" destOrd="0" presId="urn:microsoft.com/office/officeart/2005/8/layout/vList2"/>
    <dgm:cxn modelId="{1920B3F6-7FD3-4DA4-B254-9D5E07A7473F}" type="presOf" srcId="{31374182-1A6A-48B8-9642-A1662E730DDC}" destId="{1BD9BEE2-D3C0-41E7-BA9D-FB382F70B4C2}" srcOrd="0" destOrd="0" presId="urn:microsoft.com/office/officeart/2005/8/layout/vList2"/>
    <dgm:cxn modelId="{8BF265FB-DD60-4A4D-9F51-66357A35B2BF}" type="presOf" srcId="{BBA3794E-AD2B-47CF-9F08-416C091222E2}" destId="{EDE40822-6D4F-4EAE-873F-8D63FB762E56}" srcOrd="0" destOrd="0" presId="urn:microsoft.com/office/officeart/2005/8/layout/vList2"/>
    <dgm:cxn modelId="{7B90DC9B-E402-40CC-84B3-F85280DB7069}" type="presOf" srcId="{5B7F2B56-6A6B-4E07-AADC-E97D4CE3AB3A}" destId="{CB3E3780-1243-40B3-81FC-D7282E946FE1}" srcOrd="0" destOrd="0" presId="urn:microsoft.com/office/officeart/2005/8/layout/vList2"/>
    <dgm:cxn modelId="{30EF71D0-392A-4EB0-876F-D98576666E96}" type="presOf" srcId="{BAEA2AF7-D931-4B01-9A6C-E51C926450E2}" destId="{92890FC7-203D-4D13-8199-8B8AB9581A7C}" srcOrd="0" destOrd="0" presId="urn:microsoft.com/office/officeart/2005/8/layout/vList2"/>
    <dgm:cxn modelId="{A5ACA9EE-CD56-431C-8646-F20AAFA27EC5}" srcId="{C69A9044-8C8B-4962-9AA3-0C3ADCF73421}" destId="{BBA3794E-AD2B-47CF-9F08-416C091222E2}" srcOrd="4" destOrd="0" parTransId="{2B3EFFD9-3B94-4AE0-AF71-B759C62DAF93}" sibTransId="{D366C2B4-BBAF-44D1-B46C-F06412CA2D14}"/>
    <dgm:cxn modelId="{760F8EB2-C7B1-411F-8732-9F78B6402D9E}" srcId="{C69A9044-8C8B-4962-9AA3-0C3ADCF73421}" destId="{BAEA2AF7-D931-4B01-9A6C-E51C926450E2}" srcOrd="2" destOrd="0" parTransId="{0280A133-F373-44E2-9767-498345D5EBD6}" sibTransId="{B78B1386-DC3A-4BE6-A95F-4ECF64CB043F}"/>
    <dgm:cxn modelId="{91AC5450-DEDD-4AE1-A784-9466A9ADA940}" srcId="{C69A9044-8C8B-4962-9AA3-0C3ADCF73421}" destId="{16468376-EED1-4BD1-A3BE-4E9784F02542}" srcOrd="0" destOrd="0" parTransId="{852E9508-6614-413A-B93C-4100F16439EB}" sibTransId="{78E494A3-151D-44B5-95AC-64701639D9A8}"/>
    <dgm:cxn modelId="{4FE343FC-0173-43D6-894B-E294ACDC0765}" type="presParOf" srcId="{1BE32CFD-64ED-4D19-8C5E-5D2C70F55137}" destId="{7D00B2A2-7BAE-4724-809B-9ED2CBF62D72}" srcOrd="0" destOrd="0" presId="urn:microsoft.com/office/officeart/2005/8/layout/vList2"/>
    <dgm:cxn modelId="{478A17F9-61C1-4B76-9437-2824B12282B2}" type="presParOf" srcId="{1BE32CFD-64ED-4D19-8C5E-5D2C70F55137}" destId="{F98F6DCC-293B-4F98-BF05-7E2B79155665}" srcOrd="1" destOrd="0" presId="urn:microsoft.com/office/officeart/2005/8/layout/vList2"/>
    <dgm:cxn modelId="{72F633A5-2C3E-4724-A071-A83C94D1D9E8}" type="presParOf" srcId="{1BE32CFD-64ED-4D19-8C5E-5D2C70F55137}" destId="{1BD9BEE2-D3C0-41E7-BA9D-FB382F70B4C2}" srcOrd="2" destOrd="0" presId="urn:microsoft.com/office/officeart/2005/8/layout/vList2"/>
    <dgm:cxn modelId="{D19FE742-EB83-41AB-B006-B9F73D2B8D87}" type="presParOf" srcId="{1BE32CFD-64ED-4D19-8C5E-5D2C70F55137}" destId="{E6C45598-EB01-4024-928F-E19262D07932}" srcOrd="3" destOrd="0" presId="urn:microsoft.com/office/officeart/2005/8/layout/vList2"/>
    <dgm:cxn modelId="{F62555CB-1E2A-443E-AC04-CF968DEEE067}" type="presParOf" srcId="{1BE32CFD-64ED-4D19-8C5E-5D2C70F55137}" destId="{92890FC7-203D-4D13-8199-8B8AB9581A7C}" srcOrd="4" destOrd="0" presId="urn:microsoft.com/office/officeart/2005/8/layout/vList2"/>
    <dgm:cxn modelId="{49B6F361-64E8-40BF-9EFD-00E4A81C61AD}" type="presParOf" srcId="{1BE32CFD-64ED-4D19-8C5E-5D2C70F55137}" destId="{734D2763-DA7C-4BA2-B68D-D0337097157E}" srcOrd="5" destOrd="0" presId="urn:microsoft.com/office/officeart/2005/8/layout/vList2"/>
    <dgm:cxn modelId="{2A54977E-45E1-404D-ABA5-401A25EBDC82}" type="presParOf" srcId="{1BE32CFD-64ED-4D19-8C5E-5D2C70F55137}" destId="{BE3243AB-E85E-42DC-BA97-1CD0DCFB7171}" srcOrd="6" destOrd="0" presId="urn:microsoft.com/office/officeart/2005/8/layout/vList2"/>
    <dgm:cxn modelId="{A333F56A-ED8A-4DF8-9A7B-C4EA1561D8EF}" type="presParOf" srcId="{1BE32CFD-64ED-4D19-8C5E-5D2C70F55137}" destId="{1B670A74-2465-402D-867D-BE42BAF9D91D}" srcOrd="7" destOrd="0" presId="urn:microsoft.com/office/officeart/2005/8/layout/vList2"/>
    <dgm:cxn modelId="{094052D1-C3C0-4421-A225-9FD526B5FDCA}" type="presParOf" srcId="{1BE32CFD-64ED-4D19-8C5E-5D2C70F55137}" destId="{EDE40822-6D4F-4EAE-873F-8D63FB762E56}" srcOrd="8" destOrd="0" presId="urn:microsoft.com/office/officeart/2005/8/layout/vList2"/>
    <dgm:cxn modelId="{16518CCB-6A57-46EC-82C3-594859F1714D}" type="presParOf" srcId="{1BE32CFD-64ED-4D19-8C5E-5D2C70F55137}" destId="{D2FC85BF-E599-4FB4-B4B8-F1DBED259AB7}" srcOrd="9" destOrd="0" presId="urn:microsoft.com/office/officeart/2005/8/layout/vList2"/>
    <dgm:cxn modelId="{20835B7E-25A9-4769-B16D-74ED55F3A2E9}" type="presParOf" srcId="{1BE32CFD-64ED-4D19-8C5E-5D2C70F55137}" destId="{CB3E3780-1243-40B3-81FC-D7282E946FE1}" srcOrd="10" destOrd="0" presId="urn:microsoft.com/office/officeart/2005/8/layout/vList2"/>
    <dgm:cxn modelId="{E54A41CB-FD12-4887-A8EB-40775A94DCC9}" type="presParOf" srcId="{1BE32CFD-64ED-4D19-8C5E-5D2C70F55137}" destId="{0BB9FFD6-11F9-45D9-9B4E-17E71A410716}" srcOrd="11" destOrd="0" presId="urn:microsoft.com/office/officeart/2005/8/layout/vList2"/>
    <dgm:cxn modelId="{1A012531-07A9-4C91-8990-B95B179533AC}" type="presParOf" srcId="{1BE32CFD-64ED-4D19-8C5E-5D2C70F55137}" destId="{12EB563C-B6ED-481B-BA70-C15576B44D83}" srcOrd="12" destOrd="0" presId="urn:microsoft.com/office/officeart/2005/8/layout/vList2"/>
    <dgm:cxn modelId="{21EA1B82-053F-4357-B70D-90F5C62951BC}" type="presParOf" srcId="{1BE32CFD-64ED-4D19-8C5E-5D2C70F55137}" destId="{17C8278B-3DA0-4DB7-A435-E96388E0BD11}" srcOrd="13" destOrd="0" presId="urn:microsoft.com/office/officeart/2005/8/layout/vList2"/>
    <dgm:cxn modelId="{D22DE3C6-3C2B-4CAA-AB11-42FFEAAD3975}" type="presParOf" srcId="{1BE32CFD-64ED-4D19-8C5E-5D2C70F55137}" destId="{A05B49C7-84D1-4626-9014-47B5A86F7227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5C2913-FAFD-46AF-86C3-8E5C26CED112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F5B369-5EE0-4894-8808-AF59F5702DC8}">
      <dgm:prSet custT="1"/>
      <dgm:spPr/>
      <dgm:t>
        <a:bodyPr/>
        <a:lstStyle/>
        <a:p>
          <a:pPr algn="just" rtl="0"/>
          <a:r>
            <a:rPr lang="en-US" sz="2200" dirty="0" smtClean="0"/>
            <a:t>“Indirect pulp capping is defined as a procedure wherein the deepest layer of the remaining affected carious dentin is covered with a layer of biocompatible material in order to prevent pulpal exposure and further trauma to pulp.”</a:t>
          </a:r>
          <a:endParaRPr lang="en-IN" sz="2200" dirty="0"/>
        </a:p>
      </dgm:t>
    </dgm:pt>
    <dgm:pt modelId="{B26D0ECB-4CC7-40A5-8197-9F4328C49FE0}" type="parTrans" cxnId="{0532A561-30BD-4B1B-9C38-7BB741044912}">
      <dgm:prSet/>
      <dgm:spPr/>
      <dgm:t>
        <a:bodyPr/>
        <a:lstStyle/>
        <a:p>
          <a:endParaRPr lang="en-IN"/>
        </a:p>
      </dgm:t>
    </dgm:pt>
    <dgm:pt modelId="{AAB7C856-7B06-4725-B488-948EB71253A2}" type="sibTrans" cxnId="{0532A561-30BD-4B1B-9C38-7BB741044912}">
      <dgm:prSet/>
      <dgm:spPr/>
      <dgm:t>
        <a:bodyPr/>
        <a:lstStyle/>
        <a:p>
          <a:endParaRPr lang="en-IN"/>
        </a:p>
      </dgm:t>
    </dgm:pt>
    <dgm:pt modelId="{FBBFB3BD-7686-4E95-878A-5989CAD990FA}" type="pres">
      <dgm:prSet presAssocID="{DA5C2913-FAFD-46AF-86C3-8E5C26CED11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EABCFCA-0C40-4D45-9598-B9FEA5224B76}" type="pres">
      <dgm:prSet presAssocID="{DA5C2913-FAFD-46AF-86C3-8E5C26CED112}" presName="dummy" presStyleCnt="0"/>
      <dgm:spPr/>
    </dgm:pt>
    <dgm:pt modelId="{BF34AE9C-310B-4E2E-ACDF-92F69852BDD6}" type="pres">
      <dgm:prSet presAssocID="{DA5C2913-FAFD-46AF-86C3-8E5C26CED112}" presName="linH" presStyleCnt="0"/>
      <dgm:spPr/>
    </dgm:pt>
    <dgm:pt modelId="{2D3A3058-7250-480C-8BDC-762A09382E8B}" type="pres">
      <dgm:prSet presAssocID="{DA5C2913-FAFD-46AF-86C3-8E5C26CED112}" presName="padding1" presStyleCnt="0"/>
      <dgm:spPr/>
    </dgm:pt>
    <dgm:pt modelId="{A04F613B-8247-47AC-BF49-274349F5EB9D}" type="pres">
      <dgm:prSet presAssocID="{4FF5B369-5EE0-4894-8808-AF59F5702DC8}" presName="linV" presStyleCnt="0"/>
      <dgm:spPr/>
    </dgm:pt>
    <dgm:pt modelId="{5486B2CC-4061-46E6-9EA1-1ADE96FA453A}" type="pres">
      <dgm:prSet presAssocID="{4FF5B369-5EE0-4894-8808-AF59F5702DC8}" presName="spVertical1" presStyleCnt="0"/>
      <dgm:spPr/>
    </dgm:pt>
    <dgm:pt modelId="{110D4286-EA16-412A-AE48-FC377ADC6D9C}" type="pres">
      <dgm:prSet presAssocID="{4FF5B369-5EE0-4894-8808-AF59F5702DC8}" presName="parTx" presStyleLbl="revTx" presStyleIdx="0" presStyleCnt="1" custScaleX="115593" custScaleY="273081" custLinFactNeighborX="-7585" custLinFactNeighborY="6538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DD469CA-0DFB-49F2-A3AA-55C37C0B9638}" type="pres">
      <dgm:prSet presAssocID="{4FF5B369-5EE0-4894-8808-AF59F5702DC8}" presName="spVertical2" presStyleCnt="0"/>
      <dgm:spPr/>
    </dgm:pt>
    <dgm:pt modelId="{50BA96B5-3380-4C7E-9438-FE1B70300E64}" type="pres">
      <dgm:prSet presAssocID="{4FF5B369-5EE0-4894-8808-AF59F5702DC8}" presName="spVertical3" presStyleCnt="0"/>
      <dgm:spPr/>
    </dgm:pt>
    <dgm:pt modelId="{E64B42D1-1159-4FCD-B012-CBAAE036C6B1}" type="pres">
      <dgm:prSet presAssocID="{DA5C2913-FAFD-46AF-86C3-8E5C26CED112}" presName="padding2" presStyleCnt="0"/>
      <dgm:spPr/>
    </dgm:pt>
    <dgm:pt modelId="{4ACC742F-AD52-45E8-8C65-5E100686CE8B}" type="pres">
      <dgm:prSet presAssocID="{DA5C2913-FAFD-46AF-86C3-8E5C26CED112}" presName="negArrow" presStyleCnt="0"/>
      <dgm:spPr/>
    </dgm:pt>
    <dgm:pt modelId="{ECCF6EE1-5BD4-4983-8281-1EB37507C6EA}" type="pres">
      <dgm:prSet presAssocID="{DA5C2913-FAFD-46AF-86C3-8E5C26CED112}" presName="backgroundArrow" presStyleLbl="node1" presStyleIdx="0" presStyleCnt="1" custScaleY="230179" custLinFactNeighborY="-5547"/>
      <dgm:spPr/>
    </dgm:pt>
  </dgm:ptLst>
  <dgm:cxnLst>
    <dgm:cxn modelId="{20520E0A-005D-4EEA-AE8A-13D51BBC82E5}" type="presOf" srcId="{DA5C2913-FAFD-46AF-86C3-8E5C26CED112}" destId="{FBBFB3BD-7686-4E95-878A-5989CAD990FA}" srcOrd="0" destOrd="0" presId="urn:microsoft.com/office/officeart/2005/8/layout/hProcess3"/>
    <dgm:cxn modelId="{0532A561-30BD-4B1B-9C38-7BB741044912}" srcId="{DA5C2913-FAFD-46AF-86C3-8E5C26CED112}" destId="{4FF5B369-5EE0-4894-8808-AF59F5702DC8}" srcOrd="0" destOrd="0" parTransId="{B26D0ECB-4CC7-40A5-8197-9F4328C49FE0}" sibTransId="{AAB7C856-7B06-4725-B488-948EB71253A2}"/>
    <dgm:cxn modelId="{3D0F3171-A948-4373-BE34-6BCDBFC3CECB}" type="presOf" srcId="{4FF5B369-5EE0-4894-8808-AF59F5702DC8}" destId="{110D4286-EA16-412A-AE48-FC377ADC6D9C}" srcOrd="0" destOrd="0" presId="urn:microsoft.com/office/officeart/2005/8/layout/hProcess3"/>
    <dgm:cxn modelId="{407A9883-6451-4636-BE51-FD836303A857}" type="presParOf" srcId="{FBBFB3BD-7686-4E95-878A-5989CAD990FA}" destId="{FEABCFCA-0C40-4D45-9598-B9FEA5224B76}" srcOrd="0" destOrd="0" presId="urn:microsoft.com/office/officeart/2005/8/layout/hProcess3"/>
    <dgm:cxn modelId="{0D484466-E453-4E11-AFB2-097408050DD0}" type="presParOf" srcId="{FBBFB3BD-7686-4E95-878A-5989CAD990FA}" destId="{BF34AE9C-310B-4E2E-ACDF-92F69852BDD6}" srcOrd="1" destOrd="0" presId="urn:microsoft.com/office/officeart/2005/8/layout/hProcess3"/>
    <dgm:cxn modelId="{5DA78E28-F2D1-41A9-96B2-95B42843FB9F}" type="presParOf" srcId="{BF34AE9C-310B-4E2E-ACDF-92F69852BDD6}" destId="{2D3A3058-7250-480C-8BDC-762A09382E8B}" srcOrd="0" destOrd="0" presId="urn:microsoft.com/office/officeart/2005/8/layout/hProcess3"/>
    <dgm:cxn modelId="{B13B0E00-BE16-48A1-A6B2-A62C19EF714E}" type="presParOf" srcId="{BF34AE9C-310B-4E2E-ACDF-92F69852BDD6}" destId="{A04F613B-8247-47AC-BF49-274349F5EB9D}" srcOrd="1" destOrd="0" presId="urn:microsoft.com/office/officeart/2005/8/layout/hProcess3"/>
    <dgm:cxn modelId="{74776499-4DC1-48C6-974A-6C221355FED5}" type="presParOf" srcId="{A04F613B-8247-47AC-BF49-274349F5EB9D}" destId="{5486B2CC-4061-46E6-9EA1-1ADE96FA453A}" srcOrd="0" destOrd="0" presId="urn:microsoft.com/office/officeart/2005/8/layout/hProcess3"/>
    <dgm:cxn modelId="{3832F92C-B305-4A75-A202-5EB5BBA75E10}" type="presParOf" srcId="{A04F613B-8247-47AC-BF49-274349F5EB9D}" destId="{110D4286-EA16-412A-AE48-FC377ADC6D9C}" srcOrd="1" destOrd="0" presId="urn:microsoft.com/office/officeart/2005/8/layout/hProcess3"/>
    <dgm:cxn modelId="{60A7DD7F-4544-4918-A5A3-96718A959382}" type="presParOf" srcId="{A04F613B-8247-47AC-BF49-274349F5EB9D}" destId="{0DD469CA-0DFB-49F2-A3AA-55C37C0B9638}" srcOrd="2" destOrd="0" presId="urn:microsoft.com/office/officeart/2005/8/layout/hProcess3"/>
    <dgm:cxn modelId="{87D8C662-098F-4878-99C0-4DFBBC0D6644}" type="presParOf" srcId="{A04F613B-8247-47AC-BF49-274349F5EB9D}" destId="{50BA96B5-3380-4C7E-9438-FE1B70300E64}" srcOrd="3" destOrd="0" presId="urn:microsoft.com/office/officeart/2005/8/layout/hProcess3"/>
    <dgm:cxn modelId="{5AB1D0FD-5DDD-40DC-B325-AF2B1D7D1E9B}" type="presParOf" srcId="{BF34AE9C-310B-4E2E-ACDF-92F69852BDD6}" destId="{E64B42D1-1159-4FCD-B012-CBAAE036C6B1}" srcOrd="2" destOrd="0" presId="urn:microsoft.com/office/officeart/2005/8/layout/hProcess3"/>
    <dgm:cxn modelId="{06E72FB1-001A-45C1-9662-868B0F57BFA4}" type="presParOf" srcId="{BF34AE9C-310B-4E2E-ACDF-92F69852BDD6}" destId="{4ACC742F-AD52-45E8-8C65-5E100686CE8B}" srcOrd="3" destOrd="0" presId="urn:microsoft.com/office/officeart/2005/8/layout/hProcess3"/>
    <dgm:cxn modelId="{51F33799-3B03-4C9F-8296-EAF01825EFBF}" type="presParOf" srcId="{BF34AE9C-310B-4E2E-ACDF-92F69852BDD6}" destId="{ECCF6EE1-5BD4-4983-8281-1EB37507C6E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337D5DC-830B-4E2C-9092-8AB6373C57D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7FFFBDD-13C6-402E-A7FA-12C93231679E}">
      <dgm:prSet/>
      <dgm:spPr/>
      <dgm:t>
        <a:bodyPr/>
        <a:lstStyle/>
        <a:p>
          <a:pPr rtl="0"/>
          <a:r>
            <a:rPr lang="en-US" dirty="0" smtClean="0"/>
            <a:t>Application of rubber dam following local </a:t>
          </a:r>
          <a:r>
            <a:rPr lang="en-US" dirty="0" err="1" smtClean="0"/>
            <a:t>anaesthesia</a:t>
          </a:r>
          <a:r>
            <a:rPr lang="en-US" dirty="0" smtClean="0"/>
            <a:t>.</a:t>
          </a:r>
          <a:endParaRPr lang="en-IN" dirty="0"/>
        </a:p>
      </dgm:t>
    </dgm:pt>
    <dgm:pt modelId="{FBD2EFA3-6754-4BAC-9702-51B75EB9893C}" type="parTrans" cxnId="{362797FB-3794-48E5-BA9B-BC97CF2F1D65}">
      <dgm:prSet/>
      <dgm:spPr/>
      <dgm:t>
        <a:bodyPr/>
        <a:lstStyle/>
        <a:p>
          <a:endParaRPr lang="en-IN"/>
        </a:p>
      </dgm:t>
    </dgm:pt>
    <dgm:pt modelId="{DA07347A-C53D-4FE6-ADBB-80AF42814B7B}" type="sibTrans" cxnId="{362797FB-3794-48E5-BA9B-BC97CF2F1D65}">
      <dgm:prSet/>
      <dgm:spPr/>
      <dgm:t>
        <a:bodyPr/>
        <a:lstStyle/>
        <a:p>
          <a:endParaRPr lang="en-IN"/>
        </a:p>
      </dgm:t>
    </dgm:pt>
    <dgm:pt modelId="{544AE292-D33C-46DC-8A9F-A3DA30BA7EDC}">
      <dgm:prSet/>
      <dgm:spPr/>
      <dgm:t>
        <a:bodyPr/>
        <a:lstStyle/>
        <a:p>
          <a:pPr rtl="0"/>
          <a:r>
            <a:rPr lang="en-US" dirty="0" smtClean="0"/>
            <a:t>Remove all of carious tooth structure and open up the pulp chamber.</a:t>
          </a:r>
          <a:endParaRPr lang="en-IN" dirty="0"/>
        </a:p>
      </dgm:t>
    </dgm:pt>
    <dgm:pt modelId="{A3066C34-14FD-4054-AF14-A989F72F52BA}" type="parTrans" cxnId="{AE3C73AB-BC7F-4868-8B29-D0F90E51E9AC}">
      <dgm:prSet/>
      <dgm:spPr/>
      <dgm:t>
        <a:bodyPr/>
        <a:lstStyle/>
        <a:p>
          <a:endParaRPr lang="en-IN"/>
        </a:p>
      </dgm:t>
    </dgm:pt>
    <dgm:pt modelId="{B668377A-2BF4-4455-A619-007B456EC383}" type="sibTrans" cxnId="{AE3C73AB-BC7F-4868-8B29-D0F90E51E9AC}">
      <dgm:prSet/>
      <dgm:spPr/>
      <dgm:t>
        <a:bodyPr/>
        <a:lstStyle/>
        <a:p>
          <a:endParaRPr lang="en-IN"/>
        </a:p>
      </dgm:t>
    </dgm:pt>
    <dgm:pt modelId="{EBF6C6F1-DB27-4518-859B-707519731125}">
      <dgm:prSet/>
      <dgm:spPr/>
      <dgm:t>
        <a:bodyPr/>
        <a:lstStyle/>
        <a:p>
          <a:pPr rtl="0"/>
          <a:r>
            <a:rPr lang="en-US" smtClean="0"/>
            <a:t>Remove coronal pulp tissue with sharp excavators, care is taken to prevent damage to radicular pulp.</a:t>
          </a:r>
          <a:endParaRPr lang="en-IN"/>
        </a:p>
      </dgm:t>
    </dgm:pt>
    <dgm:pt modelId="{8C735547-0C15-4444-BEE1-C3AAD2332B9F}" type="parTrans" cxnId="{B8826810-C337-4FA8-9B53-6A6409DF3016}">
      <dgm:prSet/>
      <dgm:spPr/>
      <dgm:t>
        <a:bodyPr/>
        <a:lstStyle/>
        <a:p>
          <a:endParaRPr lang="en-IN"/>
        </a:p>
      </dgm:t>
    </dgm:pt>
    <dgm:pt modelId="{D811848F-0A9A-46F7-94AC-057B0D5C3E28}" type="sibTrans" cxnId="{B8826810-C337-4FA8-9B53-6A6409DF3016}">
      <dgm:prSet/>
      <dgm:spPr/>
      <dgm:t>
        <a:bodyPr/>
        <a:lstStyle/>
        <a:p>
          <a:endParaRPr lang="en-IN"/>
        </a:p>
      </dgm:t>
    </dgm:pt>
    <dgm:pt modelId="{F4065392-5F13-4A6B-BC9A-AB63A368CD96}">
      <dgm:prSet/>
      <dgm:spPr/>
      <dgm:t>
        <a:bodyPr/>
        <a:lstStyle/>
        <a:p>
          <a:pPr rtl="0"/>
          <a:r>
            <a:rPr lang="en-US" dirty="0" smtClean="0"/>
            <a:t>Rinse all the residual debris and control hemorrhage by placement of a moist cotton pellet over the </a:t>
          </a:r>
          <a:r>
            <a:rPr lang="en-US" dirty="0" err="1" smtClean="0"/>
            <a:t>amputed</a:t>
          </a:r>
          <a:r>
            <a:rPr lang="en-US" dirty="0" smtClean="0"/>
            <a:t> pulp.</a:t>
          </a:r>
          <a:endParaRPr lang="en-IN" dirty="0"/>
        </a:p>
      </dgm:t>
    </dgm:pt>
    <dgm:pt modelId="{4BAA8AAA-A2CE-4679-ACFE-D92935D0C771}" type="parTrans" cxnId="{0DE1C2C7-6DC9-4359-8630-C3BDF11567E8}">
      <dgm:prSet/>
      <dgm:spPr/>
      <dgm:t>
        <a:bodyPr/>
        <a:lstStyle/>
        <a:p>
          <a:endParaRPr lang="en-IN"/>
        </a:p>
      </dgm:t>
    </dgm:pt>
    <dgm:pt modelId="{ACF51D5D-C8E2-4FF3-94AE-FA439A0739E0}" type="sibTrans" cxnId="{0DE1C2C7-6DC9-4359-8630-C3BDF11567E8}">
      <dgm:prSet/>
      <dgm:spPr/>
      <dgm:t>
        <a:bodyPr/>
        <a:lstStyle/>
        <a:p>
          <a:endParaRPr lang="en-IN"/>
        </a:p>
      </dgm:t>
    </dgm:pt>
    <dgm:pt modelId="{64E2985D-F0DB-448A-BDA8-BF28867897E1}" type="pres">
      <dgm:prSet presAssocID="{D337D5DC-830B-4E2C-9092-8AB6373C57D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1697AAF-A2BC-4141-8774-4D528475B0AA}" type="pres">
      <dgm:prSet presAssocID="{37FFFBDD-13C6-402E-A7FA-12C93231679E}" presName="node" presStyleLbl="node1" presStyleIdx="0" presStyleCnt="4" custScaleY="18560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83B58A-88B2-48C5-BC21-C49B9FB20F45}" type="pres">
      <dgm:prSet presAssocID="{DA07347A-C53D-4FE6-ADBB-80AF42814B7B}" presName="sibTrans" presStyleLbl="sibTrans2D1" presStyleIdx="0" presStyleCnt="3"/>
      <dgm:spPr/>
      <dgm:t>
        <a:bodyPr/>
        <a:lstStyle/>
        <a:p>
          <a:endParaRPr lang="en-IN"/>
        </a:p>
      </dgm:t>
    </dgm:pt>
    <dgm:pt modelId="{3172C716-CDA4-4D3B-9042-59E83FB6489B}" type="pres">
      <dgm:prSet presAssocID="{DA07347A-C53D-4FE6-ADBB-80AF42814B7B}" presName="connectorText" presStyleLbl="sibTrans2D1" presStyleIdx="0" presStyleCnt="3"/>
      <dgm:spPr/>
      <dgm:t>
        <a:bodyPr/>
        <a:lstStyle/>
        <a:p>
          <a:endParaRPr lang="en-IN"/>
        </a:p>
      </dgm:t>
    </dgm:pt>
    <dgm:pt modelId="{B2D5B502-3DF4-4DAF-897F-7CB86AD1227B}" type="pres">
      <dgm:prSet presAssocID="{544AE292-D33C-46DC-8A9F-A3DA30BA7EDC}" presName="node" presStyleLbl="node1" presStyleIdx="1" presStyleCnt="4" custScaleY="18560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8EA9166-4E76-41B7-B1BB-9658BBCBFE07}" type="pres">
      <dgm:prSet presAssocID="{B668377A-2BF4-4455-A619-007B456EC383}" presName="sibTrans" presStyleLbl="sibTrans2D1" presStyleIdx="1" presStyleCnt="3"/>
      <dgm:spPr/>
      <dgm:t>
        <a:bodyPr/>
        <a:lstStyle/>
        <a:p>
          <a:endParaRPr lang="en-IN"/>
        </a:p>
      </dgm:t>
    </dgm:pt>
    <dgm:pt modelId="{AE13EFD9-F00B-4FFB-8564-46B5C460621B}" type="pres">
      <dgm:prSet presAssocID="{B668377A-2BF4-4455-A619-007B456EC383}" presName="connectorText" presStyleLbl="sibTrans2D1" presStyleIdx="1" presStyleCnt="3"/>
      <dgm:spPr/>
      <dgm:t>
        <a:bodyPr/>
        <a:lstStyle/>
        <a:p>
          <a:endParaRPr lang="en-IN"/>
        </a:p>
      </dgm:t>
    </dgm:pt>
    <dgm:pt modelId="{FB4C4E1B-F1F2-4179-86A8-07B029CC89FB}" type="pres">
      <dgm:prSet presAssocID="{EBF6C6F1-DB27-4518-859B-707519731125}" presName="node" presStyleLbl="node1" presStyleIdx="2" presStyleCnt="4" custScaleY="17859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5394EF0-D2B7-4F6E-83D9-7D211F12A6A6}" type="pres">
      <dgm:prSet presAssocID="{D811848F-0A9A-46F7-94AC-057B0D5C3E28}" presName="sibTrans" presStyleLbl="sibTrans2D1" presStyleIdx="2" presStyleCnt="3"/>
      <dgm:spPr/>
      <dgm:t>
        <a:bodyPr/>
        <a:lstStyle/>
        <a:p>
          <a:endParaRPr lang="en-IN"/>
        </a:p>
      </dgm:t>
    </dgm:pt>
    <dgm:pt modelId="{3C8AE581-B7C8-4980-B624-35E43CD71454}" type="pres">
      <dgm:prSet presAssocID="{D811848F-0A9A-46F7-94AC-057B0D5C3E28}" presName="connectorText" presStyleLbl="sibTrans2D1" presStyleIdx="2" presStyleCnt="3"/>
      <dgm:spPr/>
      <dgm:t>
        <a:bodyPr/>
        <a:lstStyle/>
        <a:p>
          <a:endParaRPr lang="en-IN"/>
        </a:p>
      </dgm:t>
    </dgm:pt>
    <dgm:pt modelId="{FD47DECB-0F88-4A4D-A817-E222820379D4}" type="pres">
      <dgm:prSet presAssocID="{F4065392-5F13-4A6B-BC9A-AB63A368CD96}" presName="node" presStyleLbl="node1" presStyleIdx="3" presStyleCnt="4" custScaleY="16459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A1AC23E-11C1-4470-80CB-381D45D179B5}" type="presOf" srcId="{D811848F-0A9A-46F7-94AC-057B0D5C3E28}" destId="{15394EF0-D2B7-4F6E-83D9-7D211F12A6A6}" srcOrd="0" destOrd="0" presId="urn:microsoft.com/office/officeart/2005/8/layout/process1"/>
    <dgm:cxn modelId="{76974607-115A-4508-B6C7-352EAFA2867B}" type="presOf" srcId="{544AE292-D33C-46DC-8A9F-A3DA30BA7EDC}" destId="{B2D5B502-3DF4-4DAF-897F-7CB86AD1227B}" srcOrd="0" destOrd="0" presId="urn:microsoft.com/office/officeart/2005/8/layout/process1"/>
    <dgm:cxn modelId="{BF8BE107-7275-46D1-B773-E474DED727BC}" type="presOf" srcId="{EBF6C6F1-DB27-4518-859B-707519731125}" destId="{FB4C4E1B-F1F2-4179-86A8-07B029CC89FB}" srcOrd="0" destOrd="0" presId="urn:microsoft.com/office/officeart/2005/8/layout/process1"/>
    <dgm:cxn modelId="{CDF360B0-F8A9-4601-B4DA-861B7712E108}" type="presOf" srcId="{B668377A-2BF4-4455-A619-007B456EC383}" destId="{88EA9166-4E76-41B7-B1BB-9658BBCBFE07}" srcOrd="0" destOrd="0" presId="urn:microsoft.com/office/officeart/2005/8/layout/process1"/>
    <dgm:cxn modelId="{0DE1C2C7-6DC9-4359-8630-C3BDF11567E8}" srcId="{D337D5DC-830B-4E2C-9092-8AB6373C57DC}" destId="{F4065392-5F13-4A6B-BC9A-AB63A368CD96}" srcOrd="3" destOrd="0" parTransId="{4BAA8AAA-A2CE-4679-ACFE-D92935D0C771}" sibTransId="{ACF51D5D-C8E2-4FF3-94AE-FA439A0739E0}"/>
    <dgm:cxn modelId="{F679A6EF-63B8-4975-BCF8-ADEC10858335}" type="presOf" srcId="{B668377A-2BF4-4455-A619-007B456EC383}" destId="{AE13EFD9-F00B-4FFB-8564-46B5C460621B}" srcOrd="1" destOrd="0" presId="urn:microsoft.com/office/officeart/2005/8/layout/process1"/>
    <dgm:cxn modelId="{D407825E-F227-41FA-BDAF-69DB1CF0855E}" type="presOf" srcId="{D811848F-0A9A-46F7-94AC-057B0D5C3E28}" destId="{3C8AE581-B7C8-4980-B624-35E43CD71454}" srcOrd="1" destOrd="0" presId="urn:microsoft.com/office/officeart/2005/8/layout/process1"/>
    <dgm:cxn modelId="{5AFC5FB0-AAF3-431D-9EAA-A945AA80781B}" type="presOf" srcId="{F4065392-5F13-4A6B-BC9A-AB63A368CD96}" destId="{FD47DECB-0F88-4A4D-A817-E222820379D4}" srcOrd="0" destOrd="0" presId="urn:microsoft.com/office/officeart/2005/8/layout/process1"/>
    <dgm:cxn modelId="{362797FB-3794-48E5-BA9B-BC97CF2F1D65}" srcId="{D337D5DC-830B-4E2C-9092-8AB6373C57DC}" destId="{37FFFBDD-13C6-402E-A7FA-12C93231679E}" srcOrd="0" destOrd="0" parTransId="{FBD2EFA3-6754-4BAC-9702-51B75EB9893C}" sibTransId="{DA07347A-C53D-4FE6-ADBB-80AF42814B7B}"/>
    <dgm:cxn modelId="{B8826810-C337-4FA8-9B53-6A6409DF3016}" srcId="{D337D5DC-830B-4E2C-9092-8AB6373C57DC}" destId="{EBF6C6F1-DB27-4518-859B-707519731125}" srcOrd="2" destOrd="0" parTransId="{8C735547-0C15-4444-BEE1-C3AAD2332B9F}" sibTransId="{D811848F-0A9A-46F7-94AC-057B0D5C3E28}"/>
    <dgm:cxn modelId="{E4971988-1DD7-4F33-BC5F-1B60A1FC7B43}" type="presOf" srcId="{DA07347A-C53D-4FE6-ADBB-80AF42814B7B}" destId="{E083B58A-88B2-48C5-BC21-C49B9FB20F45}" srcOrd="0" destOrd="0" presId="urn:microsoft.com/office/officeart/2005/8/layout/process1"/>
    <dgm:cxn modelId="{56772870-C94E-482E-B877-231302C9A54C}" type="presOf" srcId="{37FFFBDD-13C6-402E-A7FA-12C93231679E}" destId="{91697AAF-A2BC-4141-8774-4D528475B0AA}" srcOrd="0" destOrd="0" presId="urn:microsoft.com/office/officeart/2005/8/layout/process1"/>
    <dgm:cxn modelId="{AE3C73AB-BC7F-4868-8B29-D0F90E51E9AC}" srcId="{D337D5DC-830B-4E2C-9092-8AB6373C57DC}" destId="{544AE292-D33C-46DC-8A9F-A3DA30BA7EDC}" srcOrd="1" destOrd="0" parTransId="{A3066C34-14FD-4054-AF14-A989F72F52BA}" sibTransId="{B668377A-2BF4-4455-A619-007B456EC383}"/>
    <dgm:cxn modelId="{10EF63B8-0868-43B9-B0EB-A60D58B8B68B}" type="presOf" srcId="{D337D5DC-830B-4E2C-9092-8AB6373C57DC}" destId="{64E2985D-F0DB-448A-BDA8-BF28867897E1}" srcOrd="0" destOrd="0" presId="urn:microsoft.com/office/officeart/2005/8/layout/process1"/>
    <dgm:cxn modelId="{6C0962A2-97A3-4350-923C-2639C2CDDC5B}" type="presOf" srcId="{DA07347A-C53D-4FE6-ADBB-80AF42814B7B}" destId="{3172C716-CDA4-4D3B-9042-59E83FB6489B}" srcOrd="1" destOrd="0" presId="urn:microsoft.com/office/officeart/2005/8/layout/process1"/>
    <dgm:cxn modelId="{F8218E97-3779-43A9-BF89-F13E129D5133}" type="presParOf" srcId="{64E2985D-F0DB-448A-BDA8-BF28867897E1}" destId="{91697AAF-A2BC-4141-8774-4D528475B0AA}" srcOrd="0" destOrd="0" presId="urn:microsoft.com/office/officeart/2005/8/layout/process1"/>
    <dgm:cxn modelId="{3F28307A-D6C7-42DB-A0BF-12BB5ECB4BB5}" type="presParOf" srcId="{64E2985D-F0DB-448A-BDA8-BF28867897E1}" destId="{E083B58A-88B2-48C5-BC21-C49B9FB20F45}" srcOrd="1" destOrd="0" presId="urn:microsoft.com/office/officeart/2005/8/layout/process1"/>
    <dgm:cxn modelId="{22C3530F-5EF3-4F9A-BEE1-36A29C37C342}" type="presParOf" srcId="{E083B58A-88B2-48C5-BC21-C49B9FB20F45}" destId="{3172C716-CDA4-4D3B-9042-59E83FB6489B}" srcOrd="0" destOrd="0" presId="urn:microsoft.com/office/officeart/2005/8/layout/process1"/>
    <dgm:cxn modelId="{05B62610-09DB-4CB7-9FCE-3B1E0BE8A3BE}" type="presParOf" srcId="{64E2985D-F0DB-448A-BDA8-BF28867897E1}" destId="{B2D5B502-3DF4-4DAF-897F-7CB86AD1227B}" srcOrd="2" destOrd="0" presId="urn:microsoft.com/office/officeart/2005/8/layout/process1"/>
    <dgm:cxn modelId="{6A72FD79-BB31-4522-AB5D-4BC45575FA53}" type="presParOf" srcId="{64E2985D-F0DB-448A-BDA8-BF28867897E1}" destId="{88EA9166-4E76-41B7-B1BB-9658BBCBFE07}" srcOrd="3" destOrd="0" presId="urn:microsoft.com/office/officeart/2005/8/layout/process1"/>
    <dgm:cxn modelId="{75B8B4E1-BB99-4F50-BB75-498D59BB220D}" type="presParOf" srcId="{88EA9166-4E76-41B7-B1BB-9658BBCBFE07}" destId="{AE13EFD9-F00B-4FFB-8564-46B5C460621B}" srcOrd="0" destOrd="0" presId="urn:microsoft.com/office/officeart/2005/8/layout/process1"/>
    <dgm:cxn modelId="{5C18DDD8-66BA-4F3D-8FDB-F83FA26A0CB4}" type="presParOf" srcId="{64E2985D-F0DB-448A-BDA8-BF28867897E1}" destId="{FB4C4E1B-F1F2-4179-86A8-07B029CC89FB}" srcOrd="4" destOrd="0" presId="urn:microsoft.com/office/officeart/2005/8/layout/process1"/>
    <dgm:cxn modelId="{70599B2B-23E4-4A90-9BCD-C86337DF46B2}" type="presParOf" srcId="{64E2985D-F0DB-448A-BDA8-BF28867897E1}" destId="{15394EF0-D2B7-4F6E-83D9-7D211F12A6A6}" srcOrd="5" destOrd="0" presId="urn:microsoft.com/office/officeart/2005/8/layout/process1"/>
    <dgm:cxn modelId="{E755E05A-D41B-4120-95CA-32EF5E0D549C}" type="presParOf" srcId="{15394EF0-D2B7-4F6E-83D9-7D211F12A6A6}" destId="{3C8AE581-B7C8-4980-B624-35E43CD71454}" srcOrd="0" destOrd="0" presId="urn:microsoft.com/office/officeart/2005/8/layout/process1"/>
    <dgm:cxn modelId="{EBDE463E-A8B3-4FDC-A782-A40F7A7987CE}" type="presParOf" srcId="{64E2985D-F0DB-448A-BDA8-BF28867897E1}" destId="{FD47DECB-0F88-4A4D-A817-E222820379D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1C4FAE3-F40F-410C-93AF-6CAD770F68A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0CF073F-3AAD-4B55-AB1E-676BFA4ED74A}">
      <dgm:prSet/>
      <dgm:spPr/>
      <dgm:t>
        <a:bodyPr/>
        <a:lstStyle/>
        <a:p>
          <a:pPr rtl="0"/>
          <a:r>
            <a:rPr lang="en-US" dirty="0" err="1" smtClean="0"/>
            <a:t>Ca</a:t>
          </a:r>
          <a:r>
            <a:rPr lang="en-US" dirty="0" smtClean="0"/>
            <a:t>(OH)2 mixture is placed over the pulp stumps, followed by temporary restoration.</a:t>
          </a:r>
          <a:endParaRPr lang="en-IN" dirty="0"/>
        </a:p>
      </dgm:t>
    </dgm:pt>
    <dgm:pt modelId="{2FD06006-C1CB-4389-B7AA-25D1D834B0F8}" type="parTrans" cxnId="{3E6D5B2E-030F-49C5-B7E4-6075F5E86C05}">
      <dgm:prSet/>
      <dgm:spPr/>
      <dgm:t>
        <a:bodyPr/>
        <a:lstStyle/>
        <a:p>
          <a:endParaRPr lang="en-IN"/>
        </a:p>
      </dgm:t>
    </dgm:pt>
    <dgm:pt modelId="{771F47F7-8D77-461B-9A27-B0076F5DC66D}" type="sibTrans" cxnId="{3E6D5B2E-030F-49C5-B7E4-6075F5E86C05}">
      <dgm:prSet/>
      <dgm:spPr/>
      <dgm:t>
        <a:bodyPr/>
        <a:lstStyle/>
        <a:p>
          <a:endParaRPr lang="en-IN"/>
        </a:p>
      </dgm:t>
    </dgm:pt>
    <dgm:pt modelId="{44D42EE2-EB05-4DE9-A907-C9B730ABA2A3}">
      <dgm:prSet/>
      <dgm:spPr/>
      <dgm:t>
        <a:bodyPr/>
        <a:lstStyle/>
        <a:p>
          <a:pPr rtl="0"/>
          <a:r>
            <a:rPr lang="en-US" dirty="0" smtClean="0"/>
            <a:t>Follow-up radiographs are taken periodically to check the root development</a:t>
          </a:r>
          <a:endParaRPr lang="en-IN" dirty="0"/>
        </a:p>
      </dgm:t>
    </dgm:pt>
    <dgm:pt modelId="{DFF5397E-F8D8-4197-A2BB-CF2EEC8FB802}" type="parTrans" cxnId="{489887BF-D9C7-47CA-8ACD-501BC7CF1D32}">
      <dgm:prSet/>
      <dgm:spPr/>
      <dgm:t>
        <a:bodyPr/>
        <a:lstStyle/>
        <a:p>
          <a:endParaRPr lang="en-IN"/>
        </a:p>
      </dgm:t>
    </dgm:pt>
    <dgm:pt modelId="{BF6DB77A-00DE-46C5-85C5-17EDE7BD1186}" type="sibTrans" cxnId="{489887BF-D9C7-47CA-8ACD-501BC7CF1D32}">
      <dgm:prSet/>
      <dgm:spPr/>
      <dgm:t>
        <a:bodyPr/>
        <a:lstStyle/>
        <a:p>
          <a:endParaRPr lang="en-IN"/>
        </a:p>
      </dgm:t>
    </dgm:pt>
    <dgm:pt modelId="{3CBA3E8D-7D73-4AB4-B96B-B13C69027402}">
      <dgm:prSet/>
      <dgm:spPr/>
      <dgm:t>
        <a:bodyPr/>
        <a:lstStyle/>
        <a:p>
          <a:pPr rtl="0"/>
          <a:r>
            <a:rPr lang="en-US" dirty="0" smtClean="0"/>
            <a:t>Once root development is complete, the conventional root canal treatment is done.</a:t>
          </a:r>
          <a:endParaRPr lang="en-IN" dirty="0"/>
        </a:p>
      </dgm:t>
    </dgm:pt>
    <dgm:pt modelId="{1324C7FD-A41E-4A98-AE77-C3F7F552C5C7}" type="parTrans" cxnId="{BC3F1916-A383-4AA8-B1A8-51A8CD8E2F54}">
      <dgm:prSet/>
      <dgm:spPr/>
      <dgm:t>
        <a:bodyPr/>
        <a:lstStyle/>
        <a:p>
          <a:endParaRPr lang="en-IN"/>
        </a:p>
      </dgm:t>
    </dgm:pt>
    <dgm:pt modelId="{99C04353-32AB-40CA-BB81-A9CC087A7865}" type="sibTrans" cxnId="{BC3F1916-A383-4AA8-B1A8-51A8CD8E2F54}">
      <dgm:prSet/>
      <dgm:spPr/>
      <dgm:t>
        <a:bodyPr/>
        <a:lstStyle/>
        <a:p>
          <a:endParaRPr lang="en-IN"/>
        </a:p>
      </dgm:t>
    </dgm:pt>
    <dgm:pt modelId="{3706D271-F064-4173-820A-2C3CEF453D05}">
      <dgm:prSet/>
      <dgm:spPr/>
      <dgm:t>
        <a:bodyPr/>
        <a:lstStyle/>
        <a:p>
          <a:pPr rtl="0"/>
          <a:r>
            <a:rPr lang="en-US" dirty="0" smtClean="0"/>
            <a:t>Recall- 3 monthly interval-determine vitality and extent of pulp maturation.</a:t>
          </a:r>
          <a:endParaRPr lang="en-IN" dirty="0"/>
        </a:p>
      </dgm:t>
    </dgm:pt>
    <dgm:pt modelId="{C78971A1-56BD-4C4F-8C57-F01CBC03A4D9}" type="parTrans" cxnId="{B1F360C8-9EA8-43E4-8055-C3E8830E5CFE}">
      <dgm:prSet/>
      <dgm:spPr/>
      <dgm:t>
        <a:bodyPr/>
        <a:lstStyle/>
        <a:p>
          <a:endParaRPr lang="en-IN"/>
        </a:p>
      </dgm:t>
    </dgm:pt>
    <dgm:pt modelId="{B3CFCF35-BB68-47C8-B354-3B8700E13B6F}" type="sibTrans" cxnId="{B1F360C8-9EA8-43E4-8055-C3E8830E5CFE}">
      <dgm:prSet/>
      <dgm:spPr/>
      <dgm:t>
        <a:bodyPr/>
        <a:lstStyle/>
        <a:p>
          <a:endParaRPr lang="en-IN"/>
        </a:p>
      </dgm:t>
    </dgm:pt>
    <dgm:pt modelId="{D87C5E3F-A12B-427D-B045-FF131A22F56E}">
      <dgm:prSet/>
      <dgm:spPr/>
      <dgm:t>
        <a:bodyPr/>
        <a:lstStyle/>
        <a:p>
          <a:pPr rtl="0"/>
          <a:r>
            <a:rPr lang="en-US" dirty="0" smtClean="0"/>
            <a:t>If, evidence of necrotic changes- pulp extirpation and apexification therapy. </a:t>
          </a:r>
          <a:endParaRPr lang="en-IN" dirty="0"/>
        </a:p>
      </dgm:t>
    </dgm:pt>
    <dgm:pt modelId="{1F1DAF11-0702-49A9-B93B-06C4FD771317}" type="parTrans" cxnId="{10CE2D15-938F-4E02-A3FA-B7C41869BD95}">
      <dgm:prSet/>
      <dgm:spPr/>
      <dgm:t>
        <a:bodyPr/>
        <a:lstStyle/>
        <a:p>
          <a:endParaRPr lang="en-IN"/>
        </a:p>
      </dgm:t>
    </dgm:pt>
    <dgm:pt modelId="{BE4990AE-EC9C-4A78-B65E-ED078CCB4BE9}" type="sibTrans" cxnId="{10CE2D15-938F-4E02-A3FA-B7C41869BD95}">
      <dgm:prSet/>
      <dgm:spPr/>
      <dgm:t>
        <a:bodyPr/>
        <a:lstStyle/>
        <a:p>
          <a:endParaRPr lang="en-IN"/>
        </a:p>
      </dgm:t>
    </dgm:pt>
    <dgm:pt modelId="{11C76589-A01E-45C8-9214-018E8C835F6A}" type="pres">
      <dgm:prSet presAssocID="{61C4FAE3-F40F-410C-93AF-6CAD770F68A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408D3ED-2FA1-448A-A972-680211DB2E2D}" type="pres">
      <dgm:prSet presAssocID="{00CF073F-3AAD-4B55-AB1E-676BFA4ED74A}" presName="linNode" presStyleCnt="0"/>
      <dgm:spPr/>
    </dgm:pt>
    <dgm:pt modelId="{D8044ACE-3DC2-4A69-AB00-26EAEB392BA3}" type="pres">
      <dgm:prSet presAssocID="{00CF073F-3AAD-4B55-AB1E-676BFA4ED74A}" presName="parentText" presStyleLbl="node1" presStyleIdx="0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367547F-DDCC-4776-BADD-99906218C483}" type="pres">
      <dgm:prSet presAssocID="{771F47F7-8D77-461B-9A27-B0076F5DC66D}" presName="sp" presStyleCnt="0"/>
      <dgm:spPr/>
    </dgm:pt>
    <dgm:pt modelId="{5EA6EC14-968D-488D-AEA1-F38CF5289956}" type="pres">
      <dgm:prSet presAssocID="{44D42EE2-EB05-4DE9-A907-C9B730ABA2A3}" presName="linNode" presStyleCnt="0"/>
      <dgm:spPr/>
    </dgm:pt>
    <dgm:pt modelId="{2B71F823-4AB0-45BE-A2D7-939469DF470B}" type="pres">
      <dgm:prSet presAssocID="{44D42EE2-EB05-4DE9-A907-C9B730ABA2A3}" presName="parentText" presStyleLbl="node1" presStyleIdx="1" presStyleCnt="5" custScaleX="277778" custLinFactNeighborY="3276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2E29B0F-BD8D-4053-B791-358EFE0AD200}" type="pres">
      <dgm:prSet presAssocID="{BF6DB77A-00DE-46C5-85C5-17EDE7BD1186}" presName="sp" presStyleCnt="0"/>
      <dgm:spPr/>
    </dgm:pt>
    <dgm:pt modelId="{C61E54E8-B8A0-475B-AF97-A5B9A06DB83D}" type="pres">
      <dgm:prSet presAssocID="{3CBA3E8D-7D73-4AB4-B96B-B13C69027402}" presName="linNode" presStyleCnt="0"/>
      <dgm:spPr/>
    </dgm:pt>
    <dgm:pt modelId="{0DC0A484-F253-4E0A-BE92-0D363DA9775E}" type="pres">
      <dgm:prSet presAssocID="{3CBA3E8D-7D73-4AB4-B96B-B13C69027402}" presName="parentText" presStyleLbl="node1" presStyleIdx="2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D63AB5C-A316-4E89-9E42-890F8FCD53F9}" type="pres">
      <dgm:prSet presAssocID="{99C04353-32AB-40CA-BB81-A9CC087A7865}" presName="sp" presStyleCnt="0"/>
      <dgm:spPr/>
    </dgm:pt>
    <dgm:pt modelId="{796DBB69-97D6-455B-922F-25C49B93CD22}" type="pres">
      <dgm:prSet presAssocID="{3706D271-F064-4173-820A-2C3CEF453D05}" presName="linNode" presStyleCnt="0"/>
      <dgm:spPr/>
    </dgm:pt>
    <dgm:pt modelId="{A49FEEB7-3228-48A2-BB3D-5E5E53F2DBC9}" type="pres">
      <dgm:prSet presAssocID="{3706D271-F064-4173-820A-2C3CEF453D05}" presName="parentText" presStyleLbl="node1" presStyleIdx="3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DFBEDF8-AFBD-4FDD-9B6E-C87E6C8B2937}" type="pres">
      <dgm:prSet presAssocID="{B3CFCF35-BB68-47C8-B354-3B8700E13B6F}" presName="sp" presStyleCnt="0"/>
      <dgm:spPr/>
    </dgm:pt>
    <dgm:pt modelId="{10F04FA1-1951-45CB-A907-7C19DAE1B7D0}" type="pres">
      <dgm:prSet presAssocID="{D87C5E3F-A12B-427D-B045-FF131A22F56E}" presName="linNode" presStyleCnt="0"/>
      <dgm:spPr/>
    </dgm:pt>
    <dgm:pt modelId="{972987F4-7A76-4671-A0FA-5B9B0DC5066E}" type="pres">
      <dgm:prSet presAssocID="{D87C5E3F-A12B-427D-B045-FF131A22F56E}" presName="parentText" presStyleLbl="node1" presStyleIdx="4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0F4CE23-FE40-4E19-8DD0-F045290ACCB5}" type="presOf" srcId="{D87C5E3F-A12B-427D-B045-FF131A22F56E}" destId="{972987F4-7A76-4671-A0FA-5B9B0DC5066E}" srcOrd="0" destOrd="0" presId="urn:microsoft.com/office/officeart/2005/8/layout/vList5"/>
    <dgm:cxn modelId="{BC3F1916-A383-4AA8-B1A8-51A8CD8E2F54}" srcId="{61C4FAE3-F40F-410C-93AF-6CAD770F68A5}" destId="{3CBA3E8D-7D73-4AB4-B96B-B13C69027402}" srcOrd="2" destOrd="0" parTransId="{1324C7FD-A41E-4A98-AE77-C3F7F552C5C7}" sibTransId="{99C04353-32AB-40CA-BB81-A9CC087A7865}"/>
    <dgm:cxn modelId="{0D6A6ACD-6D47-4793-8A04-2E63B491E7A3}" type="presOf" srcId="{3CBA3E8D-7D73-4AB4-B96B-B13C69027402}" destId="{0DC0A484-F253-4E0A-BE92-0D363DA9775E}" srcOrd="0" destOrd="0" presId="urn:microsoft.com/office/officeart/2005/8/layout/vList5"/>
    <dgm:cxn modelId="{1B361262-01E5-40A2-8F1C-ECB5B168BD2F}" type="presOf" srcId="{3706D271-F064-4173-820A-2C3CEF453D05}" destId="{A49FEEB7-3228-48A2-BB3D-5E5E53F2DBC9}" srcOrd="0" destOrd="0" presId="urn:microsoft.com/office/officeart/2005/8/layout/vList5"/>
    <dgm:cxn modelId="{3E6D5B2E-030F-49C5-B7E4-6075F5E86C05}" srcId="{61C4FAE3-F40F-410C-93AF-6CAD770F68A5}" destId="{00CF073F-3AAD-4B55-AB1E-676BFA4ED74A}" srcOrd="0" destOrd="0" parTransId="{2FD06006-C1CB-4389-B7AA-25D1D834B0F8}" sibTransId="{771F47F7-8D77-461B-9A27-B0076F5DC66D}"/>
    <dgm:cxn modelId="{10CE2D15-938F-4E02-A3FA-B7C41869BD95}" srcId="{61C4FAE3-F40F-410C-93AF-6CAD770F68A5}" destId="{D87C5E3F-A12B-427D-B045-FF131A22F56E}" srcOrd="4" destOrd="0" parTransId="{1F1DAF11-0702-49A9-B93B-06C4FD771317}" sibTransId="{BE4990AE-EC9C-4A78-B65E-ED078CCB4BE9}"/>
    <dgm:cxn modelId="{3CE56EC6-EA3D-43A5-B873-37BF18E3C267}" type="presOf" srcId="{61C4FAE3-F40F-410C-93AF-6CAD770F68A5}" destId="{11C76589-A01E-45C8-9214-018E8C835F6A}" srcOrd="0" destOrd="0" presId="urn:microsoft.com/office/officeart/2005/8/layout/vList5"/>
    <dgm:cxn modelId="{5FE6BF7E-B334-443F-9340-07F141098CD2}" type="presOf" srcId="{44D42EE2-EB05-4DE9-A907-C9B730ABA2A3}" destId="{2B71F823-4AB0-45BE-A2D7-939469DF470B}" srcOrd="0" destOrd="0" presId="urn:microsoft.com/office/officeart/2005/8/layout/vList5"/>
    <dgm:cxn modelId="{B1F360C8-9EA8-43E4-8055-C3E8830E5CFE}" srcId="{61C4FAE3-F40F-410C-93AF-6CAD770F68A5}" destId="{3706D271-F064-4173-820A-2C3CEF453D05}" srcOrd="3" destOrd="0" parTransId="{C78971A1-56BD-4C4F-8C57-F01CBC03A4D9}" sibTransId="{B3CFCF35-BB68-47C8-B354-3B8700E13B6F}"/>
    <dgm:cxn modelId="{69C8F22E-DD11-457E-9EFF-FE0BF24EA2D4}" type="presOf" srcId="{00CF073F-3AAD-4B55-AB1E-676BFA4ED74A}" destId="{D8044ACE-3DC2-4A69-AB00-26EAEB392BA3}" srcOrd="0" destOrd="0" presId="urn:microsoft.com/office/officeart/2005/8/layout/vList5"/>
    <dgm:cxn modelId="{489887BF-D9C7-47CA-8ACD-501BC7CF1D32}" srcId="{61C4FAE3-F40F-410C-93AF-6CAD770F68A5}" destId="{44D42EE2-EB05-4DE9-A907-C9B730ABA2A3}" srcOrd="1" destOrd="0" parTransId="{DFF5397E-F8D8-4197-A2BB-CF2EEC8FB802}" sibTransId="{BF6DB77A-00DE-46C5-85C5-17EDE7BD1186}"/>
    <dgm:cxn modelId="{1F057D43-A9C9-4470-AA8D-9621D5FAA93F}" type="presParOf" srcId="{11C76589-A01E-45C8-9214-018E8C835F6A}" destId="{F408D3ED-2FA1-448A-A972-680211DB2E2D}" srcOrd="0" destOrd="0" presId="urn:microsoft.com/office/officeart/2005/8/layout/vList5"/>
    <dgm:cxn modelId="{9C371C3D-4DB6-4EEB-B517-1FB9CBCF8ED4}" type="presParOf" srcId="{F408D3ED-2FA1-448A-A972-680211DB2E2D}" destId="{D8044ACE-3DC2-4A69-AB00-26EAEB392BA3}" srcOrd="0" destOrd="0" presId="urn:microsoft.com/office/officeart/2005/8/layout/vList5"/>
    <dgm:cxn modelId="{9C2F0761-6A67-4DDD-A8AA-A6EE9FA1FCD4}" type="presParOf" srcId="{11C76589-A01E-45C8-9214-018E8C835F6A}" destId="{D367547F-DDCC-4776-BADD-99906218C483}" srcOrd="1" destOrd="0" presId="urn:microsoft.com/office/officeart/2005/8/layout/vList5"/>
    <dgm:cxn modelId="{12CA2C30-5092-4BE5-B9FA-DBF6127B76B3}" type="presParOf" srcId="{11C76589-A01E-45C8-9214-018E8C835F6A}" destId="{5EA6EC14-968D-488D-AEA1-F38CF5289956}" srcOrd="2" destOrd="0" presId="urn:microsoft.com/office/officeart/2005/8/layout/vList5"/>
    <dgm:cxn modelId="{4901B804-868B-4D1C-9102-732AA03B8E02}" type="presParOf" srcId="{5EA6EC14-968D-488D-AEA1-F38CF5289956}" destId="{2B71F823-4AB0-45BE-A2D7-939469DF470B}" srcOrd="0" destOrd="0" presId="urn:microsoft.com/office/officeart/2005/8/layout/vList5"/>
    <dgm:cxn modelId="{4F2AD2E7-0A86-4681-9C75-1A11FD97CA88}" type="presParOf" srcId="{11C76589-A01E-45C8-9214-018E8C835F6A}" destId="{C2E29B0F-BD8D-4053-B791-358EFE0AD200}" srcOrd="3" destOrd="0" presId="urn:microsoft.com/office/officeart/2005/8/layout/vList5"/>
    <dgm:cxn modelId="{563D44B0-EA81-4191-81C6-3486C8B0F5FD}" type="presParOf" srcId="{11C76589-A01E-45C8-9214-018E8C835F6A}" destId="{C61E54E8-B8A0-475B-AF97-A5B9A06DB83D}" srcOrd="4" destOrd="0" presId="urn:microsoft.com/office/officeart/2005/8/layout/vList5"/>
    <dgm:cxn modelId="{4C58AA19-F67D-4960-95ED-85F82461472E}" type="presParOf" srcId="{C61E54E8-B8A0-475B-AF97-A5B9A06DB83D}" destId="{0DC0A484-F253-4E0A-BE92-0D363DA9775E}" srcOrd="0" destOrd="0" presId="urn:microsoft.com/office/officeart/2005/8/layout/vList5"/>
    <dgm:cxn modelId="{D417F9E1-5C5B-4118-AFE4-28C72225AF89}" type="presParOf" srcId="{11C76589-A01E-45C8-9214-018E8C835F6A}" destId="{6D63AB5C-A316-4E89-9E42-890F8FCD53F9}" srcOrd="5" destOrd="0" presId="urn:microsoft.com/office/officeart/2005/8/layout/vList5"/>
    <dgm:cxn modelId="{73F84E29-0AF6-40EE-8A3F-A46BDE7E467E}" type="presParOf" srcId="{11C76589-A01E-45C8-9214-018E8C835F6A}" destId="{796DBB69-97D6-455B-922F-25C49B93CD22}" srcOrd="6" destOrd="0" presId="urn:microsoft.com/office/officeart/2005/8/layout/vList5"/>
    <dgm:cxn modelId="{7EC92D52-5A9B-4D5D-85ED-AFD333B1FFA6}" type="presParOf" srcId="{796DBB69-97D6-455B-922F-25C49B93CD22}" destId="{A49FEEB7-3228-48A2-BB3D-5E5E53F2DBC9}" srcOrd="0" destOrd="0" presId="urn:microsoft.com/office/officeart/2005/8/layout/vList5"/>
    <dgm:cxn modelId="{E1C02457-F4FD-4F03-98D8-C138A06A0030}" type="presParOf" srcId="{11C76589-A01E-45C8-9214-018E8C835F6A}" destId="{9DFBEDF8-AFBD-4FDD-9B6E-C87E6C8B2937}" srcOrd="7" destOrd="0" presId="urn:microsoft.com/office/officeart/2005/8/layout/vList5"/>
    <dgm:cxn modelId="{112D5811-AF90-4B84-9100-9444FC0F93A8}" type="presParOf" srcId="{11C76589-A01E-45C8-9214-018E8C835F6A}" destId="{10F04FA1-1951-45CB-A907-7C19DAE1B7D0}" srcOrd="8" destOrd="0" presId="urn:microsoft.com/office/officeart/2005/8/layout/vList5"/>
    <dgm:cxn modelId="{7872AF18-6A34-44D8-AFB6-A5F48252A735}" type="presParOf" srcId="{10F04FA1-1951-45CB-A907-7C19DAE1B7D0}" destId="{972987F4-7A76-4671-A0FA-5B9B0DC5066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34ACC4EA-9773-475D-BC10-2A5C91188F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046F0E-E991-4BA0-A432-778F53A39826}">
      <dgm:prSet/>
      <dgm:spPr/>
      <dgm:t>
        <a:bodyPr/>
        <a:lstStyle/>
        <a:p>
          <a:pPr rtl="0"/>
          <a:r>
            <a:rPr lang="en-US" smtClean="0"/>
            <a:t>ZnOE</a:t>
          </a:r>
          <a:endParaRPr lang="en-IN"/>
        </a:p>
      </dgm:t>
    </dgm:pt>
    <dgm:pt modelId="{EDD488AC-0471-439E-AC34-E5D3D2D5A6FE}" type="parTrans" cxnId="{747D3D66-AB40-432E-9FDA-18B1B239F934}">
      <dgm:prSet/>
      <dgm:spPr/>
      <dgm:t>
        <a:bodyPr/>
        <a:lstStyle/>
        <a:p>
          <a:endParaRPr lang="en-IN"/>
        </a:p>
      </dgm:t>
    </dgm:pt>
    <dgm:pt modelId="{9CF61D24-CF75-4ED1-84F1-1137895D091F}" type="sibTrans" cxnId="{747D3D66-AB40-432E-9FDA-18B1B239F934}">
      <dgm:prSet/>
      <dgm:spPr/>
      <dgm:t>
        <a:bodyPr/>
        <a:lstStyle/>
        <a:p>
          <a:endParaRPr lang="en-IN"/>
        </a:p>
      </dgm:t>
    </dgm:pt>
    <dgm:pt modelId="{7ADAA993-FD47-4C87-8342-2CF65DF8B243}">
      <dgm:prSet/>
      <dgm:spPr/>
      <dgm:t>
        <a:bodyPr/>
        <a:lstStyle/>
        <a:p>
          <a:pPr rtl="0"/>
          <a:r>
            <a:rPr lang="en-US" dirty="0" err="1" smtClean="0"/>
            <a:t>Bioceramics</a:t>
          </a:r>
          <a:endParaRPr lang="en-IN" dirty="0"/>
        </a:p>
      </dgm:t>
    </dgm:pt>
    <dgm:pt modelId="{01862240-0DE0-4AB6-B4B5-2F2FEABFB3E9}" type="parTrans" cxnId="{CF8D31A6-8A35-453A-81BC-A41A36B516A4}">
      <dgm:prSet/>
      <dgm:spPr/>
      <dgm:t>
        <a:bodyPr/>
        <a:lstStyle/>
        <a:p>
          <a:endParaRPr lang="en-IN"/>
        </a:p>
      </dgm:t>
    </dgm:pt>
    <dgm:pt modelId="{0B439DFA-A940-4CF2-8D98-E7662481D5AA}" type="sibTrans" cxnId="{CF8D31A6-8A35-453A-81BC-A41A36B516A4}">
      <dgm:prSet/>
      <dgm:spPr/>
      <dgm:t>
        <a:bodyPr/>
        <a:lstStyle/>
        <a:p>
          <a:endParaRPr lang="en-IN"/>
        </a:p>
      </dgm:t>
    </dgm:pt>
    <dgm:pt modelId="{E8D3CF65-8E8A-48B7-88B8-EAD941C8D967}">
      <dgm:prSet/>
      <dgm:spPr/>
      <dgm:t>
        <a:bodyPr/>
        <a:lstStyle/>
        <a:p>
          <a:pPr rtl="0"/>
          <a:r>
            <a:rPr lang="en-US" dirty="0" err="1" smtClean="0"/>
            <a:t>Biodentin</a:t>
          </a:r>
          <a:endParaRPr lang="en-IN" dirty="0"/>
        </a:p>
      </dgm:t>
    </dgm:pt>
    <dgm:pt modelId="{47D13013-97B9-4D97-AC18-2FCF42DC1312}" type="parTrans" cxnId="{A4928B0A-785B-490D-B20F-8FF4FB1B32DD}">
      <dgm:prSet/>
      <dgm:spPr/>
      <dgm:t>
        <a:bodyPr/>
        <a:lstStyle/>
        <a:p>
          <a:endParaRPr lang="en-IN"/>
        </a:p>
      </dgm:t>
    </dgm:pt>
    <dgm:pt modelId="{31921508-698E-4EE9-9C2E-6BC6B5B24088}" type="sibTrans" cxnId="{A4928B0A-785B-490D-B20F-8FF4FB1B32DD}">
      <dgm:prSet/>
      <dgm:spPr/>
      <dgm:t>
        <a:bodyPr/>
        <a:lstStyle/>
        <a:p>
          <a:endParaRPr lang="en-IN"/>
        </a:p>
      </dgm:t>
    </dgm:pt>
    <dgm:pt modelId="{A844A428-EC30-4586-9676-C13BF049544E}">
      <dgm:prSet/>
      <dgm:spPr/>
      <dgm:t>
        <a:bodyPr/>
        <a:lstStyle/>
        <a:p>
          <a:pPr rtl="0"/>
          <a:r>
            <a:rPr lang="en-US" smtClean="0"/>
            <a:t>Resorbable tricalcium phosphate.</a:t>
          </a:r>
          <a:endParaRPr lang="en-IN"/>
        </a:p>
      </dgm:t>
    </dgm:pt>
    <dgm:pt modelId="{5D919FFD-1D4E-4E34-B40F-86BBEC967BB4}" type="parTrans" cxnId="{3C9D2E61-71A5-4B24-AE5A-F55421674F3B}">
      <dgm:prSet/>
      <dgm:spPr/>
      <dgm:t>
        <a:bodyPr/>
        <a:lstStyle/>
        <a:p>
          <a:endParaRPr lang="en-IN"/>
        </a:p>
      </dgm:t>
    </dgm:pt>
    <dgm:pt modelId="{279C0B5B-A74D-4D1D-A3B5-0ABC440D8759}" type="sibTrans" cxnId="{3C9D2E61-71A5-4B24-AE5A-F55421674F3B}">
      <dgm:prSet/>
      <dgm:spPr/>
      <dgm:t>
        <a:bodyPr/>
        <a:lstStyle/>
        <a:p>
          <a:endParaRPr lang="en-IN"/>
        </a:p>
      </dgm:t>
    </dgm:pt>
    <dgm:pt modelId="{73F3E838-5601-4DE4-A830-9222B9435BEC}">
      <dgm:prSet/>
      <dgm:spPr/>
      <dgm:t>
        <a:bodyPr/>
        <a:lstStyle/>
        <a:p>
          <a:pPr rtl="0"/>
          <a:r>
            <a:rPr lang="en-US" smtClean="0"/>
            <a:t>Collagen –calcium phosphate gel</a:t>
          </a:r>
          <a:endParaRPr lang="en-IN"/>
        </a:p>
      </dgm:t>
    </dgm:pt>
    <dgm:pt modelId="{6334B22C-EF26-4CCF-9C6E-FB74EFCC988C}" type="parTrans" cxnId="{D9B680FE-2E44-43EF-A197-1C49BA2E74F3}">
      <dgm:prSet/>
      <dgm:spPr/>
      <dgm:t>
        <a:bodyPr/>
        <a:lstStyle/>
        <a:p>
          <a:endParaRPr lang="en-IN"/>
        </a:p>
      </dgm:t>
    </dgm:pt>
    <dgm:pt modelId="{0CB67152-5748-4F27-AEFD-B459D0E3C6F8}" type="sibTrans" cxnId="{D9B680FE-2E44-43EF-A197-1C49BA2E74F3}">
      <dgm:prSet/>
      <dgm:spPr/>
      <dgm:t>
        <a:bodyPr/>
        <a:lstStyle/>
        <a:p>
          <a:endParaRPr lang="en-IN"/>
        </a:p>
      </dgm:t>
    </dgm:pt>
    <dgm:pt modelId="{B9BDF965-5293-4423-BDC3-C8DEF3927CC9}">
      <dgm:prSet/>
      <dgm:spPr/>
      <dgm:t>
        <a:bodyPr/>
        <a:lstStyle/>
        <a:p>
          <a:pPr rtl="0"/>
          <a:r>
            <a:rPr lang="en-US" smtClean="0"/>
            <a:t>Ca(OH)2 </a:t>
          </a:r>
          <a:endParaRPr lang="en-IN"/>
        </a:p>
      </dgm:t>
    </dgm:pt>
    <dgm:pt modelId="{021AD28D-D2ED-482C-8D98-8782C51068A5}" type="parTrans" cxnId="{CB073BF7-1755-4EC8-9EC5-CCC424C6921B}">
      <dgm:prSet/>
      <dgm:spPr/>
      <dgm:t>
        <a:bodyPr/>
        <a:lstStyle/>
        <a:p>
          <a:endParaRPr lang="en-IN"/>
        </a:p>
      </dgm:t>
    </dgm:pt>
    <dgm:pt modelId="{043BD8FE-EFCB-4596-817E-86EA551B7409}" type="sibTrans" cxnId="{CB073BF7-1755-4EC8-9EC5-CCC424C6921B}">
      <dgm:prSet/>
      <dgm:spPr/>
      <dgm:t>
        <a:bodyPr/>
        <a:lstStyle/>
        <a:p>
          <a:endParaRPr lang="en-IN"/>
        </a:p>
      </dgm:t>
    </dgm:pt>
    <dgm:pt modelId="{AC67024B-979C-42A5-8204-78C0CB9C4077}">
      <dgm:prSet/>
      <dgm:spPr/>
      <dgm:t>
        <a:bodyPr/>
        <a:lstStyle/>
        <a:p>
          <a:pPr rtl="0"/>
          <a:r>
            <a:rPr lang="en-US" smtClean="0"/>
            <a:t>MTA</a:t>
          </a:r>
          <a:endParaRPr lang="en-IN"/>
        </a:p>
      </dgm:t>
    </dgm:pt>
    <dgm:pt modelId="{2026F91E-B081-45F0-81A2-B229DA7E7FE0}" type="parTrans" cxnId="{A2CE0BE9-9B4E-4F03-B485-1131DC147457}">
      <dgm:prSet/>
      <dgm:spPr/>
      <dgm:t>
        <a:bodyPr/>
        <a:lstStyle/>
        <a:p>
          <a:endParaRPr lang="en-IN"/>
        </a:p>
      </dgm:t>
    </dgm:pt>
    <dgm:pt modelId="{8461D335-3F9B-436B-BF1E-41F6F76B23D6}" type="sibTrans" cxnId="{A2CE0BE9-9B4E-4F03-B485-1131DC147457}">
      <dgm:prSet/>
      <dgm:spPr/>
      <dgm:t>
        <a:bodyPr/>
        <a:lstStyle/>
        <a:p>
          <a:endParaRPr lang="en-IN"/>
        </a:p>
      </dgm:t>
    </dgm:pt>
    <dgm:pt modelId="{9ADB8177-6A85-4CA6-A0BB-F367DE1AD5B7}" type="pres">
      <dgm:prSet presAssocID="{34ACC4EA-9773-475D-BC10-2A5C91188F3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A009457-F48C-483C-AF89-6E990B68CDC3}" type="pres">
      <dgm:prSet presAssocID="{66046F0E-E991-4BA0-A432-778F53A39826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C38D767-51F8-4D01-A45E-D180FB48D2EB}" type="pres">
      <dgm:prSet presAssocID="{9CF61D24-CF75-4ED1-84F1-1137895D091F}" presName="spacer" presStyleCnt="0"/>
      <dgm:spPr/>
    </dgm:pt>
    <dgm:pt modelId="{E80A8CF0-78F9-4FEC-855C-F6E5BA18A42A}" type="pres">
      <dgm:prSet presAssocID="{7ADAA993-FD47-4C87-8342-2CF65DF8B243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F7EE40F-C532-47C8-8A76-3872DF51060F}" type="pres">
      <dgm:prSet presAssocID="{0B439DFA-A940-4CF2-8D98-E7662481D5AA}" presName="spacer" presStyleCnt="0"/>
      <dgm:spPr/>
    </dgm:pt>
    <dgm:pt modelId="{FCCC3987-ACE0-4B0F-BF7B-46D9D2DCF0CE}" type="pres">
      <dgm:prSet presAssocID="{E8D3CF65-8E8A-48B7-88B8-EAD941C8D967}" presName="parentText" presStyleLbl="node1" presStyleIdx="2" presStyleCnt="7" custLinFactNeighborX="-544" custLinFactNeighborY="-85129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6DE38DF-A1AC-4B9A-B1F2-50B19FD3924C}" type="pres">
      <dgm:prSet presAssocID="{31921508-698E-4EE9-9C2E-6BC6B5B24088}" presName="spacer" presStyleCnt="0"/>
      <dgm:spPr/>
    </dgm:pt>
    <dgm:pt modelId="{12AFB2DE-2158-43D5-8AB7-B4DBFB9BBB1D}" type="pres">
      <dgm:prSet presAssocID="{A844A428-EC30-4586-9676-C13BF049544E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A7ACB5F-FDE0-4D8B-B095-807673E63647}" type="pres">
      <dgm:prSet presAssocID="{279C0B5B-A74D-4D1D-A3B5-0ABC440D8759}" presName="spacer" presStyleCnt="0"/>
      <dgm:spPr/>
    </dgm:pt>
    <dgm:pt modelId="{AB163D6E-6683-4DA2-8981-0AAA0E7F4328}" type="pres">
      <dgm:prSet presAssocID="{73F3E838-5601-4DE4-A830-9222B9435BEC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24D81BB-4497-40FB-80D4-23C1B7140A90}" type="pres">
      <dgm:prSet presAssocID="{0CB67152-5748-4F27-AEFD-B459D0E3C6F8}" presName="spacer" presStyleCnt="0"/>
      <dgm:spPr/>
    </dgm:pt>
    <dgm:pt modelId="{90E46CC0-A4D0-4276-AAD9-8F34FF848FEA}" type="pres">
      <dgm:prSet presAssocID="{B9BDF965-5293-4423-BDC3-C8DEF3927CC9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644DBC6-7F69-4F64-926A-12D720CAFCFB}" type="pres">
      <dgm:prSet presAssocID="{043BD8FE-EFCB-4596-817E-86EA551B7409}" presName="spacer" presStyleCnt="0"/>
      <dgm:spPr/>
    </dgm:pt>
    <dgm:pt modelId="{5BCC2450-E740-4011-AC4B-BCD34A3D40AE}" type="pres">
      <dgm:prSet presAssocID="{AC67024B-979C-42A5-8204-78C0CB9C4077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4374D5F-70DC-4586-A73A-800B9E2E2409}" type="presOf" srcId="{E8D3CF65-8E8A-48B7-88B8-EAD941C8D967}" destId="{FCCC3987-ACE0-4B0F-BF7B-46D9D2DCF0CE}" srcOrd="0" destOrd="0" presId="urn:microsoft.com/office/officeart/2005/8/layout/vList2"/>
    <dgm:cxn modelId="{CF8D31A6-8A35-453A-81BC-A41A36B516A4}" srcId="{34ACC4EA-9773-475D-BC10-2A5C91188F37}" destId="{7ADAA993-FD47-4C87-8342-2CF65DF8B243}" srcOrd="1" destOrd="0" parTransId="{01862240-0DE0-4AB6-B4B5-2F2FEABFB3E9}" sibTransId="{0B439DFA-A940-4CF2-8D98-E7662481D5AA}"/>
    <dgm:cxn modelId="{590737F4-ABE4-4094-9111-4347C29E9651}" type="presOf" srcId="{73F3E838-5601-4DE4-A830-9222B9435BEC}" destId="{AB163D6E-6683-4DA2-8981-0AAA0E7F4328}" srcOrd="0" destOrd="0" presId="urn:microsoft.com/office/officeart/2005/8/layout/vList2"/>
    <dgm:cxn modelId="{A265A572-D1B6-4BC7-916F-32E85778AA90}" type="presOf" srcId="{66046F0E-E991-4BA0-A432-778F53A39826}" destId="{EA009457-F48C-483C-AF89-6E990B68CDC3}" srcOrd="0" destOrd="0" presId="urn:microsoft.com/office/officeart/2005/8/layout/vList2"/>
    <dgm:cxn modelId="{82A9ACD6-65A6-4B6C-85EF-51FF4BE9D664}" type="presOf" srcId="{A844A428-EC30-4586-9676-C13BF049544E}" destId="{12AFB2DE-2158-43D5-8AB7-B4DBFB9BBB1D}" srcOrd="0" destOrd="0" presId="urn:microsoft.com/office/officeart/2005/8/layout/vList2"/>
    <dgm:cxn modelId="{D9B680FE-2E44-43EF-A197-1C49BA2E74F3}" srcId="{34ACC4EA-9773-475D-BC10-2A5C91188F37}" destId="{73F3E838-5601-4DE4-A830-9222B9435BEC}" srcOrd="4" destOrd="0" parTransId="{6334B22C-EF26-4CCF-9C6E-FB74EFCC988C}" sibTransId="{0CB67152-5748-4F27-AEFD-B459D0E3C6F8}"/>
    <dgm:cxn modelId="{3C9D2E61-71A5-4B24-AE5A-F55421674F3B}" srcId="{34ACC4EA-9773-475D-BC10-2A5C91188F37}" destId="{A844A428-EC30-4586-9676-C13BF049544E}" srcOrd="3" destOrd="0" parTransId="{5D919FFD-1D4E-4E34-B40F-86BBEC967BB4}" sibTransId="{279C0B5B-A74D-4D1D-A3B5-0ABC440D8759}"/>
    <dgm:cxn modelId="{747D3D66-AB40-432E-9FDA-18B1B239F934}" srcId="{34ACC4EA-9773-475D-BC10-2A5C91188F37}" destId="{66046F0E-E991-4BA0-A432-778F53A39826}" srcOrd="0" destOrd="0" parTransId="{EDD488AC-0471-439E-AC34-E5D3D2D5A6FE}" sibTransId="{9CF61D24-CF75-4ED1-84F1-1137895D091F}"/>
    <dgm:cxn modelId="{194BBFB5-CB67-4F38-A9C7-24DC25C25C20}" type="presOf" srcId="{B9BDF965-5293-4423-BDC3-C8DEF3927CC9}" destId="{90E46CC0-A4D0-4276-AAD9-8F34FF848FEA}" srcOrd="0" destOrd="0" presId="urn:microsoft.com/office/officeart/2005/8/layout/vList2"/>
    <dgm:cxn modelId="{891F2AE0-6288-4487-A9E2-95CDCAF9425E}" type="presOf" srcId="{7ADAA993-FD47-4C87-8342-2CF65DF8B243}" destId="{E80A8CF0-78F9-4FEC-855C-F6E5BA18A42A}" srcOrd="0" destOrd="0" presId="urn:microsoft.com/office/officeart/2005/8/layout/vList2"/>
    <dgm:cxn modelId="{892438EE-962C-4086-A5DA-9B86F091F6A4}" type="presOf" srcId="{34ACC4EA-9773-475D-BC10-2A5C91188F37}" destId="{9ADB8177-6A85-4CA6-A0BB-F367DE1AD5B7}" srcOrd="0" destOrd="0" presId="urn:microsoft.com/office/officeart/2005/8/layout/vList2"/>
    <dgm:cxn modelId="{A4928B0A-785B-490D-B20F-8FF4FB1B32DD}" srcId="{34ACC4EA-9773-475D-BC10-2A5C91188F37}" destId="{E8D3CF65-8E8A-48B7-88B8-EAD941C8D967}" srcOrd="2" destOrd="0" parTransId="{47D13013-97B9-4D97-AC18-2FCF42DC1312}" sibTransId="{31921508-698E-4EE9-9C2E-6BC6B5B24088}"/>
    <dgm:cxn modelId="{CB073BF7-1755-4EC8-9EC5-CCC424C6921B}" srcId="{34ACC4EA-9773-475D-BC10-2A5C91188F37}" destId="{B9BDF965-5293-4423-BDC3-C8DEF3927CC9}" srcOrd="5" destOrd="0" parTransId="{021AD28D-D2ED-482C-8D98-8782C51068A5}" sibTransId="{043BD8FE-EFCB-4596-817E-86EA551B7409}"/>
    <dgm:cxn modelId="{A2CE0BE9-9B4E-4F03-B485-1131DC147457}" srcId="{34ACC4EA-9773-475D-BC10-2A5C91188F37}" destId="{AC67024B-979C-42A5-8204-78C0CB9C4077}" srcOrd="6" destOrd="0" parTransId="{2026F91E-B081-45F0-81A2-B229DA7E7FE0}" sibTransId="{8461D335-3F9B-436B-BF1E-41F6F76B23D6}"/>
    <dgm:cxn modelId="{E290E1AE-1B34-4659-BE3C-F51716BA4D9A}" type="presOf" srcId="{AC67024B-979C-42A5-8204-78C0CB9C4077}" destId="{5BCC2450-E740-4011-AC4B-BCD34A3D40AE}" srcOrd="0" destOrd="0" presId="urn:microsoft.com/office/officeart/2005/8/layout/vList2"/>
    <dgm:cxn modelId="{F0713D45-5EBC-4204-BCCB-99A1EBAEFEAC}" type="presParOf" srcId="{9ADB8177-6A85-4CA6-A0BB-F367DE1AD5B7}" destId="{EA009457-F48C-483C-AF89-6E990B68CDC3}" srcOrd="0" destOrd="0" presId="urn:microsoft.com/office/officeart/2005/8/layout/vList2"/>
    <dgm:cxn modelId="{8F7D7DA1-2319-4465-92C7-0B8227784267}" type="presParOf" srcId="{9ADB8177-6A85-4CA6-A0BB-F367DE1AD5B7}" destId="{2C38D767-51F8-4D01-A45E-D180FB48D2EB}" srcOrd="1" destOrd="0" presId="urn:microsoft.com/office/officeart/2005/8/layout/vList2"/>
    <dgm:cxn modelId="{EB9980F8-48A8-4C20-8121-3D5EAB81D9C8}" type="presParOf" srcId="{9ADB8177-6A85-4CA6-A0BB-F367DE1AD5B7}" destId="{E80A8CF0-78F9-4FEC-855C-F6E5BA18A42A}" srcOrd="2" destOrd="0" presId="urn:microsoft.com/office/officeart/2005/8/layout/vList2"/>
    <dgm:cxn modelId="{09873EAC-F81D-4187-8309-00BD2AEF3B70}" type="presParOf" srcId="{9ADB8177-6A85-4CA6-A0BB-F367DE1AD5B7}" destId="{5F7EE40F-C532-47C8-8A76-3872DF51060F}" srcOrd="3" destOrd="0" presId="urn:microsoft.com/office/officeart/2005/8/layout/vList2"/>
    <dgm:cxn modelId="{56BDB7F2-59B9-4380-A2BD-993511CBC759}" type="presParOf" srcId="{9ADB8177-6A85-4CA6-A0BB-F367DE1AD5B7}" destId="{FCCC3987-ACE0-4B0F-BF7B-46D9D2DCF0CE}" srcOrd="4" destOrd="0" presId="urn:microsoft.com/office/officeart/2005/8/layout/vList2"/>
    <dgm:cxn modelId="{1DBB3E2D-E3A7-4F2B-A626-4496CFDFD8B2}" type="presParOf" srcId="{9ADB8177-6A85-4CA6-A0BB-F367DE1AD5B7}" destId="{76DE38DF-A1AC-4B9A-B1F2-50B19FD3924C}" srcOrd="5" destOrd="0" presId="urn:microsoft.com/office/officeart/2005/8/layout/vList2"/>
    <dgm:cxn modelId="{16C20BFA-33BB-4AF0-AEE1-E2BA25359FDE}" type="presParOf" srcId="{9ADB8177-6A85-4CA6-A0BB-F367DE1AD5B7}" destId="{12AFB2DE-2158-43D5-8AB7-B4DBFB9BBB1D}" srcOrd="6" destOrd="0" presId="urn:microsoft.com/office/officeart/2005/8/layout/vList2"/>
    <dgm:cxn modelId="{2DB6F767-6B07-4ADE-96CA-EDB64B758EE4}" type="presParOf" srcId="{9ADB8177-6A85-4CA6-A0BB-F367DE1AD5B7}" destId="{BA7ACB5F-FDE0-4D8B-B095-807673E63647}" srcOrd="7" destOrd="0" presId="urn:microsoft.com/office/officeart/2005/8/layout/vList2"/>
    <dgm:cxn modelId="{404BCDFA-3C5C-4E20-BEC8-ECE23D8F5A8B}" type="presParOf" srcId="{9ADB8177-6A85-4CA6-A0BB-F367DE1AD5B7}" destId="{AB163D6E-6683-4DA2-8981-0AAA0E7F4328}" srcOrd="8" destOrd="0" presId="urn:microsoft.com/office/officeart/2005/8/layout/vList2"/>
    <dgm:cxn modelId="{50991EB3-0C12-4FFC-B16F-E37F21725FC6}" type="presParOf" srcId="{9ADB8177-6A85-4CA6-A0BB-F367DE1AD5B7}" destId="{724D81BB-4497-40FB-80D4-23C1B7140A90}" srcOrd="9" destOrd="0" presId="urn:microsoft.com/office/officeart/2005/8/layout/vList2"/>
    <dgm:cxn modelId="{E1997206-4EED-499B-AE9C-00222DFBAAA4}" type="presParOf" srcId="{9ADB8177-6A85-4CA6-A0BB-F367DE1AD5B7}" destId="{90E46CC0-A4D0-4276-AAD9-8F34FF848FEA}" srcOrd="10" destOrd="0" presId="urn:microsoft.com/office/officeart/2005/8/layout/vList2"/>
    <dgm:cxn modelId="{86E1FB84-01FB-4182-84AA-556D69F15D71}" type="presParOf" srcId="{9ADB8177-6A85-4CA6-A0BB-F367DE1AD5B7}" destId="{6644DBC6-7F69-4F64-926A-12D720CAFCFB}" srcOrd="11" destOrd="0" presId="urn:microsoft.com/office/officeart/2005/8/layout/vList2"/>
    <dgm:cxn modelId="{8AF03160-CFC9-456B-B294-85EBCA9B3CFC}" type="presParOf" srcId="{9ADB8177-6A85-4CA6-A0BB-F367DE1AD5B7}" destId="{5BCC2450-E740-4011-AC4B-BCD34A3D40A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D8E91E5-3C5C-4E9D-A64F-86F2CADF48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E4FBE8A-7ABD-4742-8E8B-2A557F4732E2}">
      <dgm:prSet/>
      <dgm:spPr/>
      <dgm:t>
        <a:bodyPr/>
        <a:lstStyle/>
        <a:p>
          <a:pPr rtl="0"/>
          <a:r>
            <a:rPr lang="en-US" smtClean="0"/>
            <a:t>Clinical protocol:</a:t>
          </a:r>
          <a:endParaRPr lang="en-IN"/>
        </a:p>
      </dgm:t>
    </dgm:pt>
    <dgm:pt modelId="{7B330B20-36FD-4DDB-B385-AF808FA0CDF9}" type="parTrans" cxnId="{578A47DB-C0E8-438F-98DA-20C2215A2C4E}">
      <dgm:prSet/>
      <dgm:spPr/>
      <dgm:t>
        <a:bodyPr/>
        <a:lstStyle/>
        <a:p>
          <a:endParaRPr lang="en-IN"/>
        </a:p>
      </dgm:t>
    </dgm:pt>
    <dgm:pt modelId="{232A046F-2CA7-4C95-AAD4-FA91DFD4075F}" type="sibTrans" cxnId="{578A47DB-C0E8-438F-98DA-20C2215A2C4E}">
      <dgm:prSet/>
      <dgm:spPr/>
      <dgm:t>
        <a:bodyPr/>
        <a:lstStyle/>
        <a:p>
          <a:endParaRPr lang="en-IN"/>
        </a:p>
      </dgm:t>
    </dgm:pt>
    <dgm:pt modelId="{FC9A4294-5101-4596-82B3-A0F3BD3D19BC}">
      <dgm:prSet/>
      <dgm:spPr/>
      <dgm:t>
        <a:bodyPr/>
        <a:lstStyle/>
        <a:p>
          <a:pPr rtl="0"/>
          <a:r>
            <a:rPr lang="en-US" smtClean="0"/>
            <a:t>Thorough irrigation</a:t>
          </a:r>
          <a:endParaRPr lang="en-IN"/>
        </a:p>
      </dgm:t>
    </dgm:pt>
    <dgm:pt modelId="{4DCD425F-4805-429D-818F-5E17A2D5308D}" type="parTrans" cxnId="{860E1799-56A7-49DF-A6A8-AE320DF712C3}">
      <dgm:prSet/>
      <dgm:spPr/>
      <dgm:t>
        <a:bodyPr/>
        <a:lstStyle/>
        <a:p>
          <a:endParaRPr lang="en-IN"/>
        </a:p>
      </dgm:t>
    </dgm:pt>
    <dgm:pt modelId="{EBDB24FB-1D20-42E5-AE48-54AA9BCD9F8D}" type="sibTrans" cxnId="{860E1799-56A7-49DF-A6A8-AE320DF712C3}">
      <dgm:prSet/>
      <dgm:spPr/>
      <dgm:t>
        <a:bodyPr/>
        <a:lstStyle/>
        <a:p>
          <a:endParaRPr lang="en-IN"/>
        </a:p>
      </dgm:t>
    </dgm:pt>
    <dgm:pt modelId="{E59A4AC6-B59E-4009-A088-C99A9ED23097}">
      <dgm:prSet/>
      <dgm:spPr/>
      <dgm:t>
        <a:bodyPr/>
        <a:lstStyle/>
        <a:p>
          <a:pPr rtl="0"/>
          <a:r>
            <a:rPr lang="en-US" smtClean="0"/>
            <a:t>Antimicrobial paste slightly short of the remaining vital tissue with a lentulo spiral </a:t>
          </a:r>
          <a:endParaRPr lang="en-IN"/>
        </a:p>
      </dgm:t>
    </dgm:pt>
    <dgm:pt modelId="{3EA635A4-5ED0-4CB4-BE13-271608D2C941}" type="parTrans" cxnId="{9667328E-FA4E-4036-832F-CAD29205BC95}">
      <dgm:prSet/>
      <dgm:spPr/>
      <dgm:t>
        <a:bodyPr/>
        <a:lstStyle/>
        <a:p>
          <a:endParaRPr lang="en-IN"/>
        </a:p>
      </dgm:t>
    </dgm:pt>
    <dgm:pt modelId="{B042E07C-D9C7-4B04-A113-A9225651D544}" type="sibTrans" cxnId="{9667328E-FA4E-4036-832F-CAD29205BC95}">
      <dgm:prSet/>
      <dgm:spPr/>
      <dgm:t>
        <a:bodyPr/>
        <a:lstStyle/>
        <a:p>
          <a:endParaRPr lang="en-IN"/>
        </a:p>
      </dgm:t>
    </dgm:pt>
    <dgm:pt modelId="{E2B3E09B-D6D8-480A-92D4-6F965651F8CC}">
      <dgm:prSet/>
      <dgm:spPr/>
      <dgm:t>
        <a:bodyPr/>
        <a:lstStyle/>
        <a:p>
          <a:pPr rtl="0"/>
          <a:r>
            <a:rPr lang="en-US" smtClean="0"/>
            <a:t>Access cavity sealed with 2 mm-thick cavit as an inner layer and 2mm-thick durable cement such as glass ionomer as the outer layer. </a:t>
          </a:r>
          <a:endParaRPr lang="en-IN"/>
        </a:p>
      </dgm:t>
    </dgm:pt>
    <dgm:pt modelId="{ECD2437A-254D-4BC7-8ED1-E829DE2DDD65}" type="parTrans" cxnId="{C5E199AB-36C8-41E3-B842-5AA2700CECB1}">
      <dgm:prSet/>
      <dgm:spPr/>
      <dgm:t>
        <a:bodyPr/>
        <a:lstStyle/>
        <a:p>
          <a:endParaRPr lang="en-IN"/>
        </a:p>
      </dgm:t>
    </dgm:pt>
    <dgm:pt modelId="{AEF3265C-ECF6-4CA3-872C-A578B496957A}" type="sibTrans" cxnId="{C5E199AB-36C8-41E3-B842-5AA2700CECB1}">
      <dgm:prSet/>
      <dgm:spPr/>
      <dgm:t>
        <a:bodyPr/>
        <a:lstStyle/>
        <a:p>
          <a:endParaRPr lang="en-IN"/>
        </a:p>
      </dgm:t>
    </dgm:pt>
    <dgm:pt modelId="{FC32E32F-E1BA-4EDA-88FB-12D026B741E0}">
      <dgm:prSet/>
      <dgm:spPr/>
      <dgm:t>
        <a:bodyPr/>
        <a:lstStyle/>
        <a:p>
          <a:pPr rtl="0"/>
          <a:r>
            <a:rPr lang="en-US" smtClean="0"/>
            <a:t>2 weeks, patient re- evaluation. </a:t>
          </a:r>
          <a:endParaRPr lang="en-IN"/>
        </a:p>
      </dgm:t>
    </dgm:pt>
    <dgm:pt modelId="{861DB2B4-E1DC-45BC-8AFC-60CFD62D6FA4}" type="parTrans" cxnId="{DD092DFC-FF41-42CA-BE53-A4C001EEEC4F}">
      <dgm:prSet/>
      <dgm:spPr/>
      <dgm:t>
        <a:bodyPr/>
        <a:lstStyle/>
        <a:p>
          <a:endParaRPr lang="en-IN"/>
        </a:p>
      </dgm:t>
    </dgm:pt>
    <dgm:pt modelId="{942C5330-BE2A-4625-80B4-0EB0A7702938}" type="sibTrans" cxnId="{DD092DFC-FF41-42CA-BE53-A4C001EEEC4F}">
      <dgm:prSet/>
      <dgm:spPr/>
      <dgm:t>
        <a:bodyPr/>
        <a:lstStyle/>
        <a:p>
          <a:endParaRPr lang="en-IN"/>
        </a:p>
      </dgm:t>
    </dgm:pt>
    <dgm:pt modelId="{9148B61D-857E-498C-88EE-130D6A41B0E1}" type="pres">
      <dgm:prSet presAssocID="{FD8E91E5-3C5C-4E9D-A64F-86F2CADF48C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FA5760E-9954-4D65-B6A1-E7B84819F9BE}" type="pres">
      <dgm:prSet presAssocID="{3E4FBE8A-7ABD-4742-8E8B-2A557F4732E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1237B2C-60AF-4DF5-B06B-8486B393FF5D}" type="pres">
      <dgm:prSet presAssocID="{232A046F-2CA7-4C95-AAD4-FA91DFD4075F}" presName="spacer" presStyleCnt="0"/>
      <dgm:spPr/>
    </dgm:pt>
    <dgm:pt modelId="{11E70044-AC29-40F2-9640-6E73483F0BE0}" type="pres">
      <dgm:prSet presAssocID="{FC9A4294-5101-4596-82B3-A0F3BD3D19BC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BF1CD6B-04C0-4B31-808D-F9386CFC10D3}" type="pres">
      <dgm:prSet presAssocID="{EBDB24FB-1D20-42E5-AE48-54AA9BCD9F8D}" presName="spacer" presStyleCnt="0"/>
      <dgm:spPr/>
    </dgm:pt>
    <dgm:pt modelId="{2DBB989D-B728-48DB-8DDD-77910BB00267}" type="pres">
      <dgm:prSet presAssocID="{E59A4AC6-B59E-4009-A088-C99A9ED2309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C1DEF74-1D0B-4ECA-8C6B-730765AE999C}" type="pres">
      <dgm:prSet presAssocID="{B042E07C-D9C7-4B04-A113-A9225651D544}" presName="spacer" presStyleCnt="0"/>
      <dgm:spPr/>
    </dgm:pt>
    <dgm:pt modelId="{82332A98-4816-40BC-80CC-9C30389DDDDC}" type="pres">
      <dgm:prSet presAssocID="{E2B3E09B-D6D8-480A-92D4-6F965651F8C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922496E-27E2-4FF2-927B-2CCFE634FC94}" type="pres">
      <dgm:prSet presAssocID="{AEF3265C-ECF6-4CA3-872C-A578B496957A}" presName="spacer" presStyleCnt="0"/>
      <dgm:spPr/>
    </dgm:pt>
    <dgm:pt modelId="{0F7DA44F-4601-4A9E-9B7F-9C62E1CEA35E}" type="pres">
      <dgm:prSet presAssocID="{FC32E32F-E1BA-4EDA-88FB-12D026B741E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F7989AA-8330-4B76-97B7-B5D8314EDC97}" type="presOf" srcId="{E59A4AC6-B59E-4009-A088-C99A9ED23097}" destId="{2DBB989D-B728-48DB-8DDD-77910BB00267}" srcOrd="0" destOrd="0" presId="urn:microsoft.com/office/officeart/2005/8/layout/vList2"/>
    <dgm:cxn modelId="{C5E199AB-36C8-41E3-B842-5AA2700CECB1}" srcId="{FD8E91E5-3C5C-4E9D-A64F-86F2CADF48CA}" destId="{E2B3E09B-D6D8-480A-92D4-6F965651F8CC}" srcOrd="3" destOrd="0" parTransId="{ECD2437A-254D-4BC7-8ED1-E829DE2DDD65}" sibTransId="{AEF3265C-ECF6-4CA3-872C-A578B496957A}"/>
    <dgm:cxn modelId="{578A47DB-C0E8-438F-98DA-20C2215A2C4E}" srcId="{FD8E91E5-3C5C-4E9D-A64F-86F2CADF48CA}" destId="{3E4FBE8A-7ABD-4742-8E8B-2A557F4732E2}" srcOrd="0" destOrd="0" parTransId="{7B330B20-36FD-4DDB-B385-AF808FA0CDF9}" sibTransId="{232A046F-2CA7-4C95-AAD4-FA91DFD4075F}"/>
    <dgm:cxn modelId="{DD092DFC-FF41-42CA-BE53-A4C001EEEC4F}" srcId="{FD8E91E5-3C5C-4E9D-A64F-86F2CADF48CA}" destId="{FC32E32F-E1BA-4EDA-88FB-12D026B741E0}" srcOrd="4" destOrd="0" parTransId="{861DB2B4-E1DC-45BC-8AFC-60CFD62D6FA4}" sibTransId="{942C5330-BE2A-4625-80B4-0EB0A7702938}"/>
    <dgm:cxn modelId="{BA73B7D5-BD5F-4B97-91B0-ED398288E81D}" type="presOf" srcId="{3E4FBE8A-7ABD-4742-8E8B-2A557F4732E2}" destId="{CFA5760E-9954-4D65-B6A1-E7B84819F9BE}" srcOrd="0" destOrd="0" presId="urn:microsoft.com/office/officeart/2005/8/layout/vList2"/>
    <dgm:cxn modelId="{F9789BA8-B805-4AB9-874A-E943DFC17326}" type="presOf" srcId="{FD8E91E5-3C5C-4E9D-A64F-86F2CADF48CA}" destId="{9148B61D-857E-498C-88EE-130D6A41B0E1}" srcOrd="0" destOrd="0" presId="urn:microsoft.com/office/officeart/2005/8/layout/vList2"/>
    <dgm:cxn modelId="{9667328E-FA4E-4036-832F-CAD29205BC95}" srcId="{FD8E91E5-3C5C-4E9D-A64F-86F2CADF48CA}" destId="{E59A4AC6-B59E-4009-A088-C99A9ED23097}" srcOrd="2" destOrd="0" parTransId="{3EA635A4-5ED0-4CB4-BE13-271608D2C941}" sibTransId="{B042E07C-D9C7-4B04-A113-A9225651D544}"/>
    <dgm:cxn modelId="{A13B9152-0D4E-42F5-B5DB-6A5B3DB672A1}" type="presOf" srcId="{FC9A4294-5101-4596-82B3-A0F3BD3D19BC}" destId="{11E70044-AC29-40F2-9640-6E73483F0BE0}" srcOrd="0" destOrd="0" presId="urn:microsoft.com/office/officeart/2005/8/layout/vList2"/>
    <dgm:cxn modelId="{9344CC37-5554-4A20-83CF-5F0A964CFEA4}" type="presOf" srcId="{FC32E32F-E1BA-4EDA-88FB-12D026B741E0}" destId="{0F7DA44F-4601-4A9E-9B7F-9C62E1CEA35E}" srcOrd="0" destOrd="0" presId="urn:microsoft.com/office/officeart/2005/8/layout/vList2"/>
    <dgm:cxn modelId="{D327B174-975F-43F2-8EE9-FD363F6109A6}" type="presOf" srcId="{E2B3E09B-D6D8-480A-92D4-6F965651F8CC}" destId="{82332A98-4816-40BC-80CC-9C30389DDDDC}" srcOrd="0" destOrd="0" presId="urn:microsoft.com/office/officeart/2005/8/layout/vList2"/>
    <dgm:cxn modelId="{860E1799-56A7-49DF-A6A8-AE320DF712C3}" srcId="{FD8E91E5-3C5C-4E9D-A64F-86F2CADF48CA}" destId="{FC9A4294-5101-4596-82B3-A0F3BD3D19BC}" srcOrd="1" destOrd="0" parTransId="{4DCD425F-4805-429D-818F-5E17A2D5308D}" sibTransId="{EBDB24FB-1D20-42E5-AE48-54AA9BCD9F8D}"/>
    <dgm:cxn modelId="{E5194AB3-A280-4C2B-9344-B4CDA6993825}" type="presParOf" srcId="{9148B61D-857E-498C-88EE-130D6A41B0E1}" destId="{CFA5760E-9954-4D65-B6A1-E7B84819F9BE}" srcOrd="0" destOrd="0" presId="urn:microsoft.com/office/officeart/2005/8/layout/vList2"/>
    <dgm:cxn modelId="{989F879A-52F8-4AB8-A22E-CDB23606D495}" type="presParOf" srcId="{9148B61D-857E-498C-88EE-130D6A41B0E1}" destId="{B1237B2C-60AF-4DF5-B06B-8486B393FF5D}" srcOrd="1" destOrd="0" presId="urn:microsoft.com/office/officeart/2005/8/layout/vList2"/>
    <dgm:cxn modelId="{448DB7E4-50C8-4502-853A-C729CB963961}" type="presParOf" srcId="{9148B61D-857E-498C-88EE-130D6A41B0E1}" destId="{11E70044-AC29-40F2-9640-6E73483F0BE0}" srcOrd="2" destOrd="0" presId="urn:microsoft.com/office/officeart/2005/8/layout/vList2"/>
    <dgm:cxn modelId="{8C298A18-8405-4DC9-924B-AA35E78854FD}" type="presParOf" srcId="{9148B61D-857E-498C-88EE-130D6A41B0E1}" destId="{DBF1CD6B-04C0-4B31-808D-F9386CFC10D3}" srcOrd="3" destOrd="0" presId="urn:microsoft.com/office/officeart/2005/8/layout/vList2"/>
    <dgm:cxn modelId="{FBE5FF19-3F03-4182-B6C0-A572B5277648}" type="presParOf" srcId="{9148B61D-857E-498C-88EE-130D6A41B0E1}" destId="{2DBB989D-B728-48DB-8DDD-77910BB00267}" srcOrd="4" destOrd="0" presId="urn:microsoft.com/office/officeart/2005/8/layout/vList2"/>
    <dgm:cxn modelId="{BF790654-D005-4AA3-88CE-753E0C33B9F4}" type="presParOf" srcId="{9148B61D-857E-498C-88EE-130D6A41B0E1}" destId="{7C1DEF74-1D0B-4ECA-8C6B-730765AE999C}" srcOrd="5" destOrd="0" presId="urn:microsoft.com/office/officeart/2005/8/layout/vList2"/>
    <dgm:cxn modelId="{E3C71926-6B17-4149-9AAF-41D11F5AB474}" type="presParOf" srcId="{9148B61D-857E-498C-88EE-130D6A41B0E1}" destId="{82332A98-4816-40BC-80CC-9C30389DDDDC}" srcOrd="6" destOrd="0" presId="urn:microsoft.com/office/officeart/2005/8/layout/vList2"/>
    <dgm:cxn modelId="{D339C58A-E4BD-42F7-80FF-C49F3F293C3D}" type="presParOf" srcId="{9148B61D-857E-498C-88EE-130D6A41B0E1}" destId="{1922496E-27E2-4FF2-927B-2CCFE634FC94}" srcOrd="7" destOrd="0" presId="urn:microsoft.com/office/officeart/2005/8/layout/vList2"/>
    <dgm:cxn modelId="{28C8612E-2500-41EC-B762-95860F59707E}" type="presParOf" srcId="{9148B61D-857E-498C-88EE-130D6A41B0E1}" destId="{0F7DA44F-4601-4A9E-9B7F-9C62E1CEA35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41B608E-F7CA-4D6E-8FD4-184F8DE6986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885CF23-6004-4F63-A491-9515F6AD16F2}">
      <dgm:prSet phldrT="[Text]"/>
      <dgm:spPr/>
      <dgm:t>
        <a:bodyPr/>
        <a:lstStyle/>
        <a:p>
          <a:r>
            <a:rPr lang="en-IN" dirty="0" smtClean="0"/>
            <a:t>re-access under microscope ; no observable virulent exudate</a:t>
          </a:r>
          <a:endParaRPr lang="en-IN" dirty="0"/>
        </a:p>
      </dgm:t>
    </dgm:pt>
    <dgm:pt modelId="{6F662ECE-532A-472A-BF4A-02614A97DF2F}" type="parTrans" cxnId="{02CE534A-4FE0-4BA3-B4A5-A1603E155640}">
      <dgm:prSet/>
      <dgm:spPr/>
      <dgm:t>
        <a:bodyPr/>
        <a:lstStyle/>
        <a:p>
          <a:endParaRPr lang="en-IN"/>
        </a:p>
      </dgm:t>
    </dgm:pt>
    <dgm:pt modelId="{1055F625-BDA8-4404-A36A-804F823C47EC}" type="sibTrans" cxnId="{02CE534A-4FE0-4BA3-B4A5-A1603E155640}">
      <dgm:prSet/>
      <dgm:spPr/>
      <dgm:t>
        <a:bodyPr/>
        <a:lstStyle/>
        <a:p>
          <a:endParaRPr lang="en-IN"/>
        </a:p>
      </dgm:t>
    </dgm:pt>
    <dgm:pt modelId="{38A4D39C-5D66-4DFF-8233-ABD27C571EEE}">
      <dgm:prSet phldrT="[Text]"/>
      <dgm:spPr/>
      <dgm:t>
        <a:bodyPr/>
        <a:lstStyle/>
        <a:p>
          <a:r>
            <a:rPr lang="en-IN" dirty="0" smtClean="0"/>
            <a:t>irrigate with </a:t>
          </a:r>
          <a:r>
            <a:rPr lang="en-IN" dirty="0" err="1" smtClean="0"/>
            <a:t>NaOCl</a:t>
          </a:r>
          <a:r>
            <a:rPr lang="en-IN" dirty="0" smtClean="0"/>
            <a:t> or chlorhexidine followed by sterile normal saline  &amp; dry </a:t>
          </a:r>
          <a:endParaRPr lang="en-IN" dirty="0"/>
        </a:p>
      </dgm:t>
    </dgm:pt>
    <dgm:pt modelId="{F4B05AFD-8008-4793-BE00-BFBAE3A0001C}" type="parTrans" cxnId="{88808BC5-493D-48A6-9BFA-2BE14C03DE72}">
      <dgm:prSet/>
      <dgm:spPr/>
      <dgm:t>
        <a:bodyPr/>
        <a:lstStyle/>
        <a:p>
          <a:endParaRPr lang="en-IN"/>
        </a:p>
      </dgm:t>
    </dgm:pt>
    <dgm:pt modelId="{377BC8B3-98AA-4F82-8F48-A07B1C267F25}" type="sibTrans" cxnId="{88808BC5-493D-48A6-9BFA-2BE14C03DE72}">
      <dgm:prSet/>
      <dgm:spPr/>
      <dgm:t>
        <a:bodyPr/>
        <a:lstStyle/>
        <a:p>
          <a:endParaRPr lang="en-IN"/>
        </a:p>
      </dgm:t>
    </dgm:pt>
    <dgm:pt modelId="{BD07FEE9-AF09-482E-8210-92477812DAFA}">
      <dgm:prSet phldrT="[Text]"/>
      <dgm:spPr/>
      <dgm:t>
        <a:bodyPr/>
        <a:lstStyle/>
        <a:p>
          <a:r>
            <a:rPr lang="en-IN" dirty="0" smtClean="0"/>
            <a:t>induce </a:t>
          </a:r>
          <a:r>
            <a:rPr lang="en-IN" dirty="0" err="1" smtClean="0"/>
            <a:t>hemorrhage</a:t>
          </a:r>
          <a:r>
            <a:rPr lang="en-IN" dirty="0" smtClean="0"/>
            <a:t> by an endodontic explorer penetrating slightly into the remaining pulp tissue or periapical tissue allowing blood clot to form in the canal &amp; stopped 3mm below CEJ.</a:t>
          </a:r>
          <a:endParaRPr lang="en-IN" dirty="0"/>
        </a:p>
      </dgm:t>
    </dgm:pt>
    <dgm:pt modelId="{06FACB3A-B659-49ED-B4F4-2A4899B1EB28}" type="parTrans" cxnId="{2130F96E-5E0C-4474-A115-1035CBAD2923}">
      <dgm:prSet/>
      <dgm:spPr/>
      <dgm:t>
        <a:bodyPr/>
        <a:lstStyle/>
        <a:p>
          <a:endParaRPr lang="en-IN"/>
        </a:p>
      </dgm:t>
    </dgm:pt>
    <dgm:pt modelId="{B0D02879-B3EF-43A3-A655-7868A9D4F1F2}" type="sibTrans" cxnId="{2130F96E-5E0C-4474-A115-1035CBAD2923}">
      <dgm:prSet/>
      <dgm:spPr/>
      <dgm:t>
        <a:bodyPr/>
        <a:lstStyle/>
        <a:p>
          <a:endParaRPr lang="en-IN"/>
        </a:p>
      </dgm:t>
    </dgm:pt>
    <dgm:pt modelId="{D292159B-4080-4E52-BCC3-2D5105DEEE7F}">
      <dgm:prSet phldrT="[Text]"/>
      <dgm:spPr/>
      <dgm:t>
        <a:bodyPr/>
        <a:lstStyle/>
        <a:p>
          <a:r>
            <a:rPr lang="en-IN" dirty="0" smtClean="0"/>
            <a:t>MTA was then placed over the blood clot &amp; access cavity sealed with glass ionomer or resin-modified glass ionomer cement</a:t>
          </a:r>
          <a:endParaRPr lang="en-IN" dirty="0"/>
        </a:p>
      </dgm:t>
    </dgm:pt>
    <dgm:pt modelId="{27804F33-6AEB-4134-84B8-F2935755C332}" type="parTrans" cxnId="{9D91A22D-BE4E-4610-A3FC-0243E8EA597D}">
      <dgm:prSet/>
      <dgm:spPr/>
      <dgm:t>
        <a:bodyPr/>
        <a:lstStyle/>
        <a:p>
          <a:endParaRPr lang="en-IN"/>
        </a:p>
      </dgm:t>
    </dgm:pt>
    <dgm:pt modelId="{288EE1FD-9B7B-442E-8F0C-6B0CBB4B8554}" type="sibTrans" cxnId="{9D91A22D-BE4E-4610-A3FC-0243E8EA597D}">
      <dgm:prSet/>
      <dgm:spPr/>
      <dgm:t>
        <a:bodyPr/>
        <a:lstStyle/>
        <a:p>
          <a:endParaRPr lang="en-IN"/>
        </a:p>
      </dgm:t>
    </dgm:pt>
    <dgm:pt modelId="{A33C957A-F083-4EB0-AA1E-3057AF2D96D2}">
      <dgm:prSet phldrT="[Text]"/>
      <dgm:spPr/>
      <dgm:t>
        <a:bodyPr/>
        <a:lstStyle/>
        <a:p>
          <a:endParaRPr lang="en-IN" dirty="0"/>
        </a:p>
      </dgm:t>
    </dgm:pt>
    <dgm:pt modelId="{B78C713A-F541-4A0F-97DC-BD0906B9CF42}" type="parTrans" cxnId="{E42ADE48-F13E-423E-8010-ECFEAC9D399B}">
      <dgm:prSet/>
      <dgm:spPr/>
      <dgm:t>
        <a:bodyPr/>
        <a:lstStyle/>
        <a:p>
          <a:endParaRPr lang="en-IN"/>
        </a:p>
      </dgm:t>
    </dgm:pt>
    <dgm:pt modelId="{7E24873D-496B-4DE1-A091-0C956F950104}" type="sibTrans" cxnId="{E42ADE48-F13E-423E-8010-ECFEAC9D399B}">
      <dgm:prSet/>
      <dgm:spPr/>
      <dgm:t>
        <a:bodyPr/>
        <a:lstStyle/>
        <a:p>
          <a:endParaRPr lang="en-IN"/>
        </a:p>
      </dgm:t>
    </dgm:pt>
    <dgm:pt modelId="{982668CA-85F5-47CB-BD0D-7DDB735D8945}">
      <dgm:prSet phldrT="[Text]"/>
      <dgm:spPr/>
      <dgm:t>
        <a:bodyPr/>
        <a:lstStyle/>
        <a:p>
          <a:endParaRPr lang="en-IN" dirty="0"/>
        </a:p>
      </dgm:t>
    </dgm:pt>
    <dgm:pt modelId="{271E5506-02F4-45C5-8C27-1C16020DE82D}" type="parTrans" cxnId="{75C8C71A-643C-4A14-93DC-DD022EBA4E8F}">
      <dgm:prSet/>
      <dgm:spPr/>
      <dgm:t>
        <a:bodyPr/>
        <a:lstStyle/>
        <a:p>
          <a:endParaRPr lang="en-IN"/>
        </a:p>
      </dgm:t>
    </dgm:pt>
    <dgm:pt modelId="{93EA8D3E-95CC-4AA9-9482-4CEF2E65F12B}" type="sibTrans" cxnId="{75C8C71A-643C-4A14-93DC-DD022EBA4E8F}">
      <dgm:prSet/>
      <dgm:spPr/>
      <dgm:t>
        <a:bodyPr/>
        <a:lstStyle/>
        <a:p>
          <a:endParaRPr lang="en-IN"/>
        </a:p>
      </dgm:t>
    </dgm:pt>
    <dgm:pt modelId="{C017E88B-D910-48A1-AE8E-559706301A54}">
      <dgm:prSet/>
      <dgm:spPr/>
      <dgm:t>
        <a:bodyPr/>
        <a:lstStyle/>
        <a:p>
          <a:endParaRPr lang="en-IN" dirty="0" smtClean="0"/>
        </a:p>
      </dgm:t>
    </dgm:pt>
    <dgm:pt modelId="{0CC88358-F4F4-4C5D-95B7-2D7A7C6CB97E}" type="parTrans" cxnId="{DB559B54-3E4D-4606-9A46-FF420CD71AAC}">
      <dgm:prSet/>
      <dgm:spPr/>
      <dgm:t>
        <a:bodyPr/>
        <a:lstStyle/>
        <a:p>
          <a:endParaRPr lang="en-IN"/>
        </a:p>
      </dgm:t>
    </dgm:pt>
    <dgm:pt modelId="{31CED977-F210-49A6-9003-E59F3B1C16A6}" type="sibTrans" cxnId="{DB559B54-3E4D-4606-9A46-FF420CD71AAC}">
      <dgm:prSet/>
      <dgm:spPr/>
      <dgm:t>
        <a:bodyPr/>
        <a:lstStyle/>
        <a:p>
          <a:endParaRPr lang="en-IN"/>
        </a:p>
      </dgm:t>
    </dgm:pt>
    <dgm:pt modelId="{2D7ACE64-6CBA-4653-89ED-C605942D012B}">
      <dgm:prSet phldrT="[Text]"/>
      <dgm:spPr/>
      <dgm:t>
        <a:bodyPr/>
        <a:lstStyle/>
        <a:p>
          <a:r>
            <a:rPr lang="en-IN" smtClean="0"/>
            <a:t> </a:t>
          </a:r>
          <a:r>
            <a:rPr lang="en-IN" dirty="0" smtClean="0"/>
            <a:t>period follow up. </a:t>
          </a:r>
          <a:endParaRPr lang="en-IN" dirty="0"/>
        </a:p>
      </dgm:t>
    </dgm:pt>
    <dgm:pt modelId="{DCECA416-ADF5-4369-BBA4-C134B3A46769}" type="parTrans" cxnId="{CC4588D5-0E23-4DC4-A2AE-D5EB6B96D1FE}">
      <dgm:prSet/>
      <dgm:spPr/>
      <dgm:t>
        <a:bodyPr/>
        <a:lstStyle/>
        <a:p>
          <a:endParaRPr lang="en-IN"/>
        </a:p>
      </dgm:t>
    </dgm:pt>
    <dgm:pt modelId="{913D9C56-CA0E-45E1-90B4-1D44B25DB763}" type="sibTrans" cxnId="{CC4588D5-0E23-4DC4-A2AE-D5EB6B96D1FE}">
      <dgm:prSet/>
      <dgm:spPr/>
      <dgm:t>
        <a:bodyPr/>
        <a:lstStyle/>
        <a:p>
          <a:endParaRPr lang="en-IN"/>
        </a:p>
      </dgm:t>
    </dgm:pt>
    <dgm:pt modelId="{3D79B1FE-A192-4FF2-B576-3AB95B6246A3}" type="pres">
      <dgm:prSet presAssocID="{941B608E-F7CA-4D6E-8FD4-184F8DE6986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267A124-2766-4C2C-9059-46F5D83258E3}" type="pres">
      <dgm:prSet presAssocID="{941B608E-F7CA-4D6E-8FD4-184F8DE69865}" presName="dummyMaxCanvas" presStyleCnt="0">
        <dgm:presLayoutVars/>
      </dgm:prSet>
      <dgm:spPr/>
    </dgm:pt>
    <dgm:pt modelId="{4077370D-4C25-4646-B310-0C316CDEF5C8}" type="pres">
      <dgm:prSet presAssocID="{941B608E-F7CA-4D6E-8FD4-184F8DE69865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ADB0EE-27AD-4D50-8C4C-103ECE47C5C0}" type="pres">
      <dgm:prSet presAssocID="{941B608E-F7CA-4D6E-8FD4-184F8DE69865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4EFAEAF-0BBD-46E6-AEDD-14AD9E9D959B}" type="pres">
      <dgm:prSet presAssocID="{941B608E-F7CA-4D6E-8FD4-184F8DE69865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4174365-C0B5-41D8-9CCB-2F2D1FC205F3}" type="pres">
      <dgm:prSet presAssocID="{941B608E-F7CA-4D6E-8FD4-184F8DE69865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FAC47CC-1F15-46CB-93C0-1303938ACD3D}" type="pres">
      <dgm:prSet presAssocID="{941B608E-F7CA-4D6E-8FD4-184F8DE69865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9766C70-8FBE-436C-B476-D77CC6216EEE}" type="pres">
      <dgm:prSet presAssocID="{941B608E-F7CA-4D6E-8FD4-184F8DE69865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8593F37-49DD-4DB1-9F6B-114332256A15}" type="pres">
      <dgm:prSet presAssocID="{941B608E-F7CA-4D6E-8FD4-184F8DE69865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DAD61F-8178-4448-8AC5-C09C2D1B0C5F}" type="pres">
      <dgm:prSet presAssocID="{941B608E-F7CA-4D6E-8FD4-184F8DE69865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1ADC348-EFA6-4C5D-8FE6-C24E01A2F49E}" type="pres">
      <dgm:prSet presAssocID="{941B608E-F7CA-4D6E-8FD4-184F8DE69865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CC6F58-FA9C-4BF4-AE1C-397B877B6DC4}" type="pres">
      <dgm:prSet presAssocID="{941B608E-F7CA-4D6E-8FD4-184F8DE69865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E4780A1-FFC1-4A0F-AA98-6F25A67C47A6}" type="pres">
      <dgm:prSet presAssocID="{941B608E-F7CA-4D6E-8FD4-184F8DE69865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F559786-596D-4D30-94B1-5B4788FF4550}" type="pres">
      <dgm:prSet presAssocID="{941B608E-F7CA-4D6E-8FD4-184F8DE69865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832C164-7C49-42F5-9CB7-AFDFB7FA89C2}" type="pres">
      <dgm:prSet presAssocID="{941B608E-F7CA-4D6E-8FD4-184F8DE69865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C8840A9-7A3C-4B8C-BC70-CEDD65DB1E5F}" type="pres">
      <dgm:prSet presAssocID="{941B608E-F7CA-4D6E-8FD4-184F8DE69865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FE7F169-221C-4974-972E-02DDAEC82B87}" type="presOf" srcId="{2D7ACE64-6CBA-4653-89ED-C605942D012B}" destId="{2FAC47CC-1F15-46CB-93C0-1303938ACD3D}" srcOrd="0" destOrd="0" presId="urn:microsoft.com/office/officeart/2005/8/layout/vProcess5"/>
    <dgm:cxn modelId="{CC4588D5-0E23-4DC4-A2AE-D5EB6B96D1FE}" srcId="{941B608E-F7CA-4D6E-8FD4-184F8DE69865}" destId="{2D7ACE64-6CBA-4653-89ED-C605942D012B}" srcOrd="4" destOrd="0" parTransId="{DCECA416-ADF5-4369-BBA4-C134B3A46769}" sibTransId="{913D9C56-CA0E-45E1-90B4-1D44B25DB763}"/>
    <dgm:cxn modelId="{1B24C120-7A43-4B1C-B1F2-B59E56393376}" type="presOf" srcId="{377BC8B3-98AA-4F82-8F48-A07B1C267F25}" destId="{88593F37-49DD-4DB1-9F6B-114332256A15}" srcOrd="0" destOrd="0" presId="urn:microsoft.com/office/officeart/2005/8/layout/vProcess5"/>
    <dgm:cxn modelId="{A6FDCA7D-8BBB-4474-AF45-6ADE4242D267}" type="presOf" srcId="{288EE1FD-9B7B-442E-8F0C-6B0CBB4B8554}" destId="{61ADC348-EFA6-4C5D-8FE6-C24E01A2F49E}" srcOrd="0" destOrd="0" presId="urn:microsoft.com/office/officeart/2005/8/layout/vProcess5"/>
    <dgm:cxn modelId="{75C8C71A-643C-4A14-93DC-DD022EBA4E8F}" srcId="{941B608E-F7CA-4D6E-8FD4-184F8DE69865}" destId="{982668CA-85F5-47CB-BD0D-7DDB735D8945}" srcOrd="6" destOrd="0" parTransId="{271E5506-02F4-45C5-8C27-1C16020DE82D}" sibTransId="{93EA8D3E-95CC-4AA9-9482-4CEF2E65F12B}"/>
    <dgm:cxn modelId="{1A521490-21EA-478B-881E-F9CEDC3300CC}" type="presOf" srcId="{F885CF23-6004-4F63-A491-9515F6AD16F2}" destId="{4077370D-4C25-4646-B310-0C316CDEF5C8}" srcOrd="0" destOrd="0" presId="urn:microsoft.com/office/officeart/2005/8/layout/vProcess5"/>
    <dgm:cxn modelId="{25F92AFE-30E3-42B0-A69F-858473185F6F}" type="presOf" srcId="{D292159B-4080-4E52-BCC3-2D5105DEEE7F}" destId="{3832C164-7C49-42F5-9CB7-AFDFB7FA89C2}" srcOrd="1" destOrd="0" presId="urn:microsoft.com/office/officeart/2005/8/layout/vProcess5"/>
    <dgm:cxn modelId="{3552F01C-3214-4F6C-8652-932892937257}" type="presOf" srcId="{F885CF23-6004-4F63-A491-9515F6AD16F2}" destId="{AFCC6F58-FA9C-4BF4-AE1C-397B877B6DC4}" srcOrd="1" destOrd="0" presId="urn:microsoft.com/office/officeart/2005/8/layout/vProcess5"/>
    <dgm:cxn modelId="{E51B0647-7815-40F4-999D-4B7B9413FB61}" type="presOf" srcId="{1055F625-BDA8-4404-A36A-804F823C47EC}" destId="{79766C70-8FBE-436C-B476-D77CC6216EEE}" srcOrd="0" destOrd="0" presId="urn:microsoft.com/office/officeart/2005/8/layout/vProcess5"/>
    <dgm:cxn modelId="{2130F96E-5E0C-4474-A115-1035CBAD2923}" srcId="{941B608E-F7CA-4D6E-8FD4-184F8DE69865}" destId="{BD07FEE9-AF09-482E-8210-92477812DAFA}" srcOrd="2" destOrd="0" parTransId="{06FACB3A-B659-49ED-B4F4-2A4899B1EB28}" sibTransId="{B0D02879-B3EF-43A3-A655-7868A9D4F1F2}"/>
    <dgm:cxn modelId="{79340D1A-0374-4FEA-A88C-7A5938BD474B}" type="presOf" srcId="{BD07FEE9-AF09-482E-8210-92477812DAFA}" destId="{7F559786-596D-4D30-94B1-5B4788FF4550}" srcOrd="1" destOrd="0" presId="urn:microsoft.com/office/officeart/2005/8/layout/vProcess5"/>
    <dgm:cxn modelId="{C1983E57-83CB-4D8B-BFEC-6896E22A1120}" type="presOf" srcId="{38A4D39C-5D66-4DFF-8233-ABD27C571EEE}" destId="{5E4780A1-FFC1-4A0F-AA98-6F25A67C47A6}" srcOrd="1" destOrd="0" presId="urn:microsoft.com/office/officeart/2005/8/layout/vProcess5"/>
    <dgm:cxn modelId="{7DF49B07-1489-48F2-B8DE-12CD2C5C23DD}" type="presOf" srcId="{BD07FEE9-AF09-482E-8210-92477812DAFA}" destId="{B4EFAEAF-0BBD-46E6-AEDD-14AD9E9D959B}" srcOrd="0" destOrd="0" presId="urn:microsoft.com/office/officeart/2005/8/layout/vProcess5"/>
    <dgm:cxn modelId="{095724F5-88C6-41DD-8E9D-218DC6FF714C}" type="presOf" srcId="{2D7ACE64-6CBA-4653-89ED-C605942D012B}" destId="{FC8840A9-7A3C-4B8C-BC70-CEDD65DB1E5F}" srcOrd="1" destOrd="0" presId="urn:microsoft.com/office/officeart/2005/8/layout/vProcess5"/>
    <dgm:cxn modelId="{BCDFD977-7547-4C5A-B2E1-16F9343B37F3}" type="presOf" srcId="{D292159B-4080-4E52-BCC3-2D5105DEEE7F}" destId="{B4174365-C0B5-41D8-9CCB-2F2D1FC205F3}" srcOrd="0" destOrd="0" presId="urn:microsoft.com/office/officeart/2005/8/layout/vProcess5"/>
    <dgm:cxn modelId="{7B48F1D8-8548-486E-A32F-469CDB822BAA}" type="presOf" srcId="{941B608E-F7CA-4D6E-8FD4-184F8DE69865}" destId="{3D79B1FE-A192-4FF2-B576-3AB95B6246A3}" srcOrd="0" destOrd="0" presId="urn:microsoft.com/office/officeart/2005/8/layout/vProcess5"/>
    <dgm:cxn modelId="{02CE534A-4FE0-4BA3-B4A5-A1603E155640}" srcId="{941B608E-F7CA-4D6E-8FD4-184F8DE69865}" destId="{F885CF23-6004-4F63-A491-9515F6AD16F2}" srcOrd="0" destOrd="0" parTransId="{6F662ECE-532A-472A-BF4A-02614A97DF2F}" sibTransId="{1055F625-BDA8-4404-A36A-804F823C47EC}"/>
    <dgm:cxn modelId="{88808BC5-493D-48A6-9BFA-2BE14C03DE72}" srcId="{941B608E-F7CA-4D6E-8FD4-184F8DE69865}" destId="{38A4D39C-5D66-4DFF-8233-ABD27C571EEE}" srcOrd="1" destOrd="0" parTransId="{F4B05AFD-8008-4793-BE00-BFBAE3A0001C}" sibTransId="{377BC8B3-98AA-4F82-8F48-A07B1C267F25}"/>
    <dgm:cxn modelId="{9D91A22D-BE4E-4610-A3FC-0243E8EA597D}" srcId="{941B608E-F7CA-4D6E-8FD4-184F8DE69865}" destId="{D292159B-4080-4E52-BCC3-2D5105DEEE7F}" srcOrd="3" destOrd="0" parTransId="{27804F33-6AEB-4134-84B8-F2935755C332}" sibTransId="{288EE1FD-9B7B-442E-8F0C-6B0CBB4B8554}"/>
    <dgm:cxn modelId="{3671560F-2D31-4F68-A290-765B9C2F110C}" type="presOf" srcId="{38A4D39C-5D66-4DFF-8233-ABD27C571EEE}" destId="{01ADB0EE-27AD-4D50-8C4C-103ECE47C5C0}" srcOrd="0" destOrd="0" presId="urn:microsoft.com/office/officeart/2005/8/layout/vProcess5"/>
    <dgm:cxn modelId="{A8E2B138-57BD-4C7B-9CC2-54577DD594D0}" type="presOf" srcId="{B0D02879-B3EF-43A3-A655-7868A9D4F1F2}" destId="{AFDAD61F-8178-4448-8AC5-C09C2D1B0C5F}" srcOrd="0" destOrd="0" presId="urn:microsoft.com/office/officeart/2005/8/layout/vProcess5"/>
    <dgm:cxn modelId="{E42ADE48-F13E-423E-8010-ECFEAC9D399B}" srcId="{941B608E-F7CA-4D6E-8FD4-184F8DE69865}" destId="{A33C957A-F083-4EB0-AA1E-3057AF2D96D2}" srcOrd="7" destOrd="0" parTransId="{B78C713A-F541-4A0F-97DC-BD0906B9CF42}" sibTransId="{7E24873D-496B-4DE1-A091-0C956F950104}"/>
    <dgm:cxn modelId="{DB559B54-3E4D-4606-9A46-FF420CD71AAC}" srcId="{941B608E-F7CA-4D6E-8FD4-184F8DE69865}" destId="{C017E88B-D910-48A1-AE8E-559706301A54}" srcOrd="5" destOrd="0" parTransId="{0CC88358-F4F4-4C5D-95B7-2D7A7C6CB97E}" sibTransId="{31CED977-F210-49A6-9003-E59F3B1C16A6}"/>
    <dgm:cxn modelId="{33CEC4AB-DBDE-47D7-9283-1B9C08047745}" type="presParOf" srcId="{3D79B1FE-A192-4FF2-B576-3AB95B6246A3}" destId="{8267A124-2766-4C2C-9059-46F5D83258E3}" srcOrd="0" destOrd="0" presId="urn:microsoft.com/office/officeart/2005/8/layout/vProcess5"/>
    <dgm:cxn modelId="{09FAD3CF-57BE-4F4B-8BC0-98B083800619}" type="presParOf" srcId="{3D79B1FE-A192-4FF2-B576-3AB95B6246A3}" destId="{4077370D-4C25-4646-B310-0C316CDEF5C8}" srcOrd="1" destOrd="0" presId="urn:microsoft.com/office/officeart/2005/8/layout/vProcess5"/>
    <dgm:cxn modelId="{EFF84362-EDBB-4FF3-B72F-9B2EBD1A9283}" type="presParOf" srcId="{3D79B1FE-A192-4FF2-B576-3AB95B6246A3}" destId="{01ADB0EE-27AD-4D50-8C4C-103ECE47C5C0}" srcOrd="2" destOrd="0" presId="urn:microsoft.com/office/officeart/2005/8/layout/vProcess5"/>
    <dgm:cxn modelId="{DAD714CE-846D-4082-8056-1A61FCC31783}" type="presParOf" srcId="{3D79B1FE-A192-4FF2-B576-3AB95B6246A3}" destId="{B4EFAEAF-0BBD-46E6-AEDD-14AD9E9D959B}" srcOrd="3" destOrd="0" presId="urn:microsoft.com/office/officeart/2005/8/layout/vProcess5"/>
    <dgm:cxn modelId="{AA2CD631-1C80-4176-8D2E-60042A2FACD1}" type="presParOf" srcId="{3D79B1FE-A192-4FF2-B576-3AB95B6246A3}" destId="{B4174365-C0B5-41D8-9CCB-2F2D1FC205F3}" srcOrd="4" destOrd="0" presId="urn:microsoft.com/office/officeart/2005/8/layout/vProcess5"/>
    <dgm:cxn modelId="{1DBFE406-42EE-403E-B2B2-3743D70EA55C}" type="presParOf" srcId="{3D79B1FE-A192-4FF2-B576-3AB95B6246A3}" destId="{2FAC47CC-1F15-46CB-93C0-1303938ACD3D}" srcOrd="5" destOrd="0" presId="urn:microsoft.com/office/officeart/2005/8/layout/vProcess5"/>
    <dgm:cxn modelId="{54C13016-39C1-4CF7-94AA-6D7EAD158263}" type="presParOf" srcId="{3D79B1FE-A192-4FF2-B576-3AB95B6246A3}" destId="{79766C70-8FBE-436C-B476-D77CC6216EEE}" srcOrd="6" destOrd="0" presId="urn:microsoft.com/office/officeart/2005/8/layout/vProcess5"/>
    <dgm:cxn modelId="{4DBEC0B5-8010-4C01-B83A-24F5AF39AB57}" type="presParOf" srcId="{3D79B1FE-A192-4FF2-B576-3AB95B6246A3}" destId="{88593F37-49DD-4DB1-9F6B-114332256A15}" srcOrd="7" destOrd="0" presId="urn:microsoft.com/office/officeart/2005/8/layout/vProcess5"/>
    <dgm:cxn modelId="{81FED9FC-ADF6-4A39-9599-9B53641C2431}" type="presParOf" srcId="{3D79B1FE-A192-4FF2-B576-3AB95B6246A3}" destId="{AFDAD61F-8178-4448-8AC5-C09C2D1B0C5F}" srcOrd="8" destOrd="0" presId="urn:microsoft.com/office/officeart/2005/8/layout/vProcess5"/>
    <dgm:cxn modelId="{3CC9FC70-E296-4C09-8CE2-19D4F9BA0A57}" type="presParOf" srcId="{3D79B1FE-A192-4FF2-B576-3AB95B6246A3}" destId="{61ADC348-EFA6-4C5D-8FE6-C24E01A2F49E}" srcOrd="9" destOrd="0" presId="urn:microsoft.com/office/officeart/2005/8/layout/vProcess5"/>
    <dgm:cxn modelId="{71A4616C-6860-49C1-A768-74964E08C3F6}" type="presParOf" srcId="{3D79B1FE-A192-4FF2-B576-3AB95B6246A3}" destId="{AFCC6F58-FA9C-4BF4-AE1C-397B877B6DC4}" srcOrd="10" destOrd="0" presId="urn:microsoft.com/office/officeart/2005/8/layout/vProcess5"/>
    <dgm:cxn modelId="{B9859512-DD89-4A65-A78A-66AC692BB723}" type="presParOf" srcId="{3D79B1FE-A192-4FF2-B576-3AB95B6246A3}" destId="{5E4780A1-FFC1-4A0F-AA98-6F25A67C47A6}" srcOrd="11" destOrd="0" presId="urn:microsoft.com/office/officeart/2005/8/layout/vProcess5"/>
    <dgm:cxn modelId="{27BE978E-97B8-499B-9CA4-5951CE50D54C}" type="presParOf" srcId="{3D79B1FE-A192-4FF2-B576-3AB95B6246A3}" destId="{7F559786-596D-4D30-94B1-5B4788FF4550}" srcOrd="12" destOrd="0" presId="urn:microsoft.com/office/officeart/2005/8/layout/vProcess5"/>
    <dgm:cxn modelId="{6BF725AE-699D-4C19-8EEA-EABC6A4792F4}" type="presParOf" srcId="{3D79B1FE-A192-4FF2-B576-3AB95B6246A3}" destId="{3832C164-7C49-42F5-9CB7-AFDFB7FA89C2}" srcOrd="13" destOrd="0" presId="urn:microsoft.com/office/officeart/2005/8/layout/vProcess5"/>
    <dgm:cxn modelId="{92BABB25-EE0D-40EE-8BDF-83D76C8E2584}" type="presParOf" srcId="{3D79B1FE-A192-4FF2-B576-3AB95B6246A3}" destId="{FC8840A9-7A3C-4B8C-BC70-CEDD65DB1E5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2E3AE4-C0D4-4557-AF89-14F543FA07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365A956-0EFF-4947-BD42-6003B8069989}">
      <dgm:prSet custT="1"/>
      <dgm:spPr/>
      <dgm:t>
        <a:bodyPr/>
        <a:lstStyle/>
        <a:p>
          <a:pPr rtl="0"/>
          <a:r>
            <a:rPr lang="en-US" sz="2400" dirty="0" smtClean="0"/>
            <a:t>Demineralization precedes bacterial invasion</a:t>
          </a:r>
          <a:endParaRPr lang="en-IN" sz="2400" dirty="0"/>
        </a:p>
      </dgm:t>
    </dgm:pt>
    <dgm:pt modelId="{0463DD68-3D18-4C1E-8D4D-B127FA3C2FFA}" type="parTrans" cxnId="{5FF8649F-4ADD-4399-868B-1245FC7BF6C1}">
      <dgm:prSet/>
      <dgm:spPr/>
      <dgm:t>
        <a:bodyPr/>
        <a:lstStyle/>
        <a:p>
          <a:endParaRPr lang="en-IN"/>
        </a:p>
      </dgm:t>
    </dgm:pt>
    <dgm:pt modelId="{4BA3BD48-D0A2-40FC-9B2E-B25915574F6F}" type="sibTrans" cxnId="{5FF8649F-4ADD-4399-868B-1245FC7BF6C1}">
      <dgm:prSet/>
      <dgm:spPr/>
      <dgm:t>
        <a:bodyPr/>
        <a:lstStyle/>
        <a:p>
          <a:endParaRPr lang="en-IN"/>
        </a:p>
      </dgm:t>
    </dgm:pt>
    <dgm:pt modelId="{B6BA287A-DBB5-40E7-A64D-E43563A8F63C}">
      <dgm:prSet custT="1"/>
      <dgm:spPr/>
      <dgm:t>
        <a:bodyPr/>
        <a:lstStyle/>
        <a:p>
          <a:pPr rtl="0"/>
          <a:r>
            <a:rPr lang="en-US" sz="2400" dirty="0" smtClean="0"/>
            <a:t>Asymptomatic till bacteria within 0.5 mm from pulp</a:t>
          </a:r>
          <a:endParaRPr lang="en-IN" sz="2400" dirty="0"/>
        </a:p>
      </dgm:t>
    </dgm:pt>
    <dgm:pt modelId="{7F4D7022-49DF-45CD-AF33-08870A4C63B6}" type="parTrans" cxnId="{7A33A26A-84CA-48E4-B72F-AA16546617E3}">
      <dgm:prSet/>
      <dgm:spPr/>
      <dgm:t>
        <a:bodyPr/>
        <a:lstStyle/>
        <a:p>
          <a:endParaRPr lang="en-IN"/>
        </a:p>
      </dgm:t>
    </dgm:pt>
    <dgm:pt modelId="{A01A854D-5DE1-41B7-8099-AB843BA3E1AD}" type="sibTrans" cxnId="{7A33A26A-84CA-48E4-B72F-AA16546617E3}">
      <dgm:prSet/>
      <dgm:spPr/>
      <dgm:t>
        <a:bodyPr/>
        <a:lstStyle/>
        <a:p>
          <a:endParaRPr lang="en-IN"/>
        </a:p>
      </dgm:t>
    </dgm:pt>
    <dgm:pt modelId="{BCE65A9E-4882-4A63-B6E8-374293177069}">
      <dgm:prSet custT="1"/>
      <dgm:spPr/>
      <dgm:t>
        <a:bodyPr/>
        <a:lstStyle/>
        <a:p>
          <a:pPr rtl="0"/>
          <a:r>
            <a:rPr lang="en-US" sz="2400" dirty="0" smtClean="0"/>
            <a:t>Softened dentin close to pulp – no bacteria</a:t>
          </a:r>
          <a:endParaRPr lang="en-IN" sz="2400" dirty="0"/>
        </a:p>
      </dgm:t>
    </dgm:pt>
    <dgm:pt modelId="{150FF700-7171-405B-BD67-6D9B7603B0F6}" type="parTrans" cxnId="{97E66FA9-0581-48BA-9BD3-C45E4800F3F2}">
      <dgm:prSet/>
      <dgm:spPr/>
      <dgm:t>
        <a:bodyPr/>
        <a:lstStyle/>
        <a:p>
          <a:endParaRPr lang="en-IN"/>
        </a:p>
      </dgm:t>
    </dgm:pt>
    <dgm:pt modelId="{61DC7901-41DF-4116-AAFF-9EF77E560FAB}" type="sibTrans" cxnId="{97E66FA9-0581-48BA-9BD3-C45E4800F3F2}">
      <dgm:prSet/>
      <dgm:spPr/>
      <dgm:t>
        <a:bodyPr/>
        <a:lstStyle/>
        <a:p>
          <a:endParaRPr lang="en-IN"/>
        </a:p>
      </dgm:t>
    </dgm:pt>
    <dgm:pt modelId="{99D396DB-7703-454C-ACD2-F600A0E6F00C}">
      <dgm:prSet custT="1"/>
      <dgm:spPr/>
      <dgm:t>
        <a:bodyPr/>
        <a:lstStyle/>
        <a:p>
          <a:pPr rtl="0"/>
          <a:r>
            <a:rPr lang="en-US" sz="2400" dirty="0" smtClean="0"/>
            <a:t>Absence of substrate kills or inactivates the few left behind</a:t>
          </a:r>
          <a:endParaRPr lang="en-IN" sz="2400" dirty="0"/>
        </a:p>
      </dgm:t>
    </dgm:pt>
    <dgm:pt modelId="{212F22D9-C7F4-46A3-8455-B0626D3FBFDD}" type="parTrans" cxnId="{5D67C0FC-7717-476A-B6ED-12D4B89622C2}">
      <dgm:prSet/>
      <dgm:spPr/>
      <dgm:t>
        <a:bodyPr/>
        <a:lstStyle/>
        <a:p>
          <a:endParaRPr lang="en-IN"/>
        </a:p>
      </dgm:t>
    </dgm:pt>
    <dgm:pt modelId="{4E0695B4-5E50-4950-8B92-61836E15A2A6}" type="sibTrans" cxnId="{5D67C0FC-7717-476A-B6ED-12D4B89622C2}">
      <dgm:prSet/>
      <dgm:spPr/>
      <dgm:t>
        <a:bodyPr/>
        <a:lstStyle/>
        <a:p>
          <a:endParaRPr lang="en-IN"/>
        </a:p>
      </dgm:t>
    </dgm:pt>
    <dgm:pt modelId="{791D9045-F2F8-45C0-93F8-83DFAA7ADD24}">
      <dgm:prSet custT="1"/>
      <dgm:spPr/>
      <dgm:t>
        <a:bodyPr/>
        <a:lstStyle/>
        <a:p>
          <a:pPr rtl="0"/>
          <a:r>
            <a:rPr lang="en-US" sz="2400" dirty="0" smtClean="0"/>
            <a:t>Therapeutic pulp capping agents may aid in dentin-bridge formation</a:t>
          </a:r>
          <a:endParaRPr lang="en-IN" sz="2400" dirty="0"/>
        </a:p>
      </dgm:t>
    </dgm:pt>
    <dgm:pt modelId="{6B3BB619-758E-4FA4-AA8C-BC0E5DBC1B8C}" type="parTrans" cxnId="{BA4153B5-3498-424C-9956-C9102CD4E960}">
      <dgm:prSet/>
      <dgm:spPr/>
      <dgm:t>
        <a:bodyPr/>
        <a:lstStyle/>
        <a:p>
          <a:endParaRPr lang="en-IN"/>
        </a:p>
      </dgm:t>
    </dgm:pt>
    <dgm:pt modelId="{BCCBFDEE-656B-4740-97C0-8E4C44DA0C15}" type="sibTrans" cxnId="{BA4153B5-3498-424C-9956-C9102CD4E960}">
      <dgm:prSet/>
      <dgm:spPr/>
      <dgm:t>
        <a:bodyPr/>
        <a:lstStyle/>
        <a:p>
          <a:endParaRPr lang="en-IN"/>
        </a:p>
      </dgm:t>
    </dgm:pt>
    <dgm:pt modelId="{AE293468-AC2A-458E-B0C0-96E019F30408}" type="pres">
      <dgm:prSet presAssocID="{9E2E3AE4-C0D4-4557-AF89-14F543FA07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5BDDE6C-5B3B-49BD-998A-CD69541B5505}" type="pres">
      <dgm:prSet presAssocID="{3365A956-0EFF-4947-BD42-6003B806998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312FC54-C5DD-4298-BD6C-97442D659CDA}" type="pres">
      <dgm:prSet presAssocID="{4BA3BD48-D0A2-40FC-9B2E-B25915574F6F}" presName="spacer" presStyleCnt="0"/>
      <dgm:spPr/>
    </dgm:pt>
    <dgm:pt modelId="{F42AAA50-9590-49F0-B821-B9EF6ACC8F02}" type="pres">
      <dgm:prSet presAssocID="{B6BA287A-DBB5-40E7-A64D-E43563A8F63C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1B77053-17A4-4C59-8942-916D584AACD4}" type="pres">
      <dgm:prSet presAssocID="{A01A854D-5DE1-41B7-8099-AB843BA3E1AD}" presName="spacer" presStyleCnt="0"/>
      <dgm:spPr/>
    </dgm:pt>
    <dgm:pt modelId="{8837DFEF-6B59-4D1B-8626-778FAF55F580}" type="pres">
      <dgm:prSet presAssocID="{BCE65A9E-4882-4A63-B6E8-37429317706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0587AE5-025C-4CAC-AC2B-BB59096691FF}" type="pres">
      <dgm:prSet presAssocID="{61DC7901-41DF-4116-AAFF-9EF77E560FAB}" presName="spacer" presStyleCnt="0"/>
      <dgm:spPr/>
    </dgm:pt>
    <dgm:pt modelId="{39967CC6-3620-482C-B634-61F1CCD02ECB}" type="pres">
      <dgm:prSet presAssocID="{99D396DB-7703-454C-ACD2-F600A0E6F00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ECBC775-4F6C-4BEA-96B2-9454EAF6E37A}" type="pres">
      <dgm:prSet presAssocID="{4E0695B4-5E50-4950-8B92-61836E15A2A6}" presName="spacer" presStyleCnt="0"/>
      <dgm:spPr/>
    </dgm:pt>
    <dgm:pt modelId="{7B1895AB-CE5B-4021-B2E3-7076B39D99B6}" type="pres">
      <dgm:prSet presAssocID="{791D9045-F2F8-45C0-93F8-83DFAA7ADD2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7E66FA9-0581-48BA-9BD3-C45E4800F3F2}" srcId="{9E2E3AE4-C0D4-4557-AF89-14F543FA074D}" destId="{BCE65A9E-4882-4A63-B6E8-374293177069}" srcOrd="2" destOrd="0" parTransId="{150FF700-7171-405B-BD67-6D9B7603B0F6}" sibTransId="{61DC7901-41DF-4116-AAFF-9EF77E560FAB}"/>
    <dgm:cxn modelId="{5D67C0FC-7717-476A-B6ED-12D4B89622C2}" srcId="{9E2E3AE4-C0D4-4557-AF89-14F543FA074D}" destId="{99D396DB-7703-454C-ACD2-F600A0E6F00C}" srcOrd="3" destOrd="0" parTransId="{212F22D9-C7F4-46A3-8455-B0626D3FBFDD}" sibTransId="{4E0695B4-5E50-4950-8B92-61836E15A2A6}"/>
    <dgm:cxn modelId="{79488AF4-4F7F-4C73-9ABF-C0716B60E2F5}" type="presOf" srcId="{9E2E3AE4-C0D4-4557-AF89-14F543FA074D}" destId="{AE293468-AC2A-458E-B0C0-96E019F30408}" srcOrd="0" destOrd="0" presId="urn:microsoft.com/office/officeart/2005/8/layout/vList2"/>
    <dgm:cxn modelId="{AFC20100-DA8B-4706-8111-7255BD1F1119}" type="presOf" srcId="{B6BA287A-DBB5-40E7-A64D-E43563A8F63C}" destId="{F42AAA50-9590-49F0-B821-B9EF6ACC8F02}" srcOrd="0" destOrd="0" presId="urn:microsoft.com/office/officeart/2005/8/layout/vList2"/>
    <dgm:cxn modelId="{5FF8649F-4ADD-4399-868B-1245FC7BF6C1}" srcId="{9E2E3AE4-C0D4-4557-AF89-14F543FA074D}" destId="{3365A956-0EFF-4947-BD42-6003B8069989}" srcOrd="0" destOrd="0" parTransId="{0463DD68-3D18-4C1E-8D4D-B127FA3C2FFA}" sibTransId="{4BA3BD48-D0A2-40FC-9B2E-B25915574F6F}"/>
    <dgm:cxn modelId="{0E03C601-A08C-4FAB-8877-BF18605A2D90}" type="presOf" srcId="{99D396DB-7703-454C-ACD2-F600A0E6F00C}" destId="{39967CC6-3620-482C-B634-61F1CCD02ECB}" srcOrd="0" destOrd="0" presId="urn:microsoft.com/office/officeart/2005/8/layout/vList2"/>
    <dgm:cxn modelId="{C99112B8-2B54-49A8-9EE0-FE8457AB8271}" type="presOf" srcId="{3365A956-0EFF-4947-BD42-6003B8069989}" destId="{45BDDE6C-5B3B-49BD-998A-CD69541B5505}" srcOrd="0" destOrd="0" presId="urn:microsoft.com/office/officeart/2005/8/layout/vList2"/>
    <dgm:cxn modelId="{BA4153B5-3498-424C-9956-C9102CD4E960}" srcId="{9E2E3AE4-C0D4-4557-AF89-14F543FA074D}" destId="{791D9045-F2F8-45C0-93F8-83DFAA7ADD24}" srcOrd="4" destOrd="0" parTransId="{6B3BB619-758E-4FA4-AA8C-BC0E5DBC1B8C}" sibTransId="{BCCBFDEE-656B-4740-97C0-8E4C44DA0C15}"/>
    <dgm:cxn modelId="{EC9AFEB8-FBBB-4E16-97E0-ECD6349943A2}" type="presOf" srcId="{791D9045-F2F8-45C0-93F8-83DFAA7ADD24}" destId="{7B1895AB-CE5B-4021-B2E3-7076B39D99B6}" srcOrd="0" destOrd="0" presId="urn:microsoft.com/office/officeart/2005/8/layout/vList2"/>
    <dgm:cxn modelId="{8A81E203-CEE7-4765-8020-FB9132D7B883}" type="presOf" srcId="{BCE65A9E-4882-4A63-B6E8-374293177069}" destId="{8837DFEF-6B59-4D1B-8626-778FAF55F580}" srcOrd="0" destOrd="0" presId="urn:microsoft.com/office/officeart/2005/8/layout/vList2"/>
    <dgm:cxn modelId="{7A33A26A-84CA-48E4-B72F-AA16546617E3}" srcId="{9E2E3AE4-C0D4-4557-AF89-14F543FA074D}" destId="{B6BA287A-DBB5-40E7-A64D-E43563A8F63C}" srcOrd="1" destOrd="0" parTransId="{7F4D7022-49DF-45CD-AF33-08870A4C63B6}" sibTransId="{A01A854D-5DE1-41B7-8099-AB843BA3E1AD}"/>
    <dgm:cxn modelId="{82560D3F-2FE1-4407-9B23-C49C90A50B3A}" type="presParOf" srcId="{AE293468-AC2A-458E-B0C0-96E019F30408}" destId="{45BDDE6C-5B3B-49BD-998A-CD69541B5505}" srcOrd="0" destOrd="0" presId="urn:microsoft.com/office/officeart/2005/8/layout/vList2"/>
    <dgm:cxn modelId="{9F9BA9E7-816E-4E72-9A78-802B11B95368}" type="presParOf" srcId="{AE293468-AC2A-458E-B0C0-96E019F30408}" destId="{B312FC54-C5DD-4298-BD6C-97442D659CDA}" srcOrd="1" destOrd="0" presId="urn:microsoft.com/office/officeart/2005/8/layout/vList2"/>
    <dgm:cxn modelId="{4202DD80-7086-4D1A-88B5-8FE45C49F1AA}" type="presParOf" srcId="{AE293468-AC2A-458E-B0C0-96E019F30408}" destId="{F42AAA50-9590-49F0-B821-B9EF6ACC8F02}" srcOrd="2" destOrd="0" presId="urn:microsoft.com/office/officeart/2005/8/layout/vList2"/>
    <dgm:cxn modelId="{A8ED4838-5CE2-4285-B7F3-FA5BED059C0B}" type="presParOf" srcId="{AE293468-AC2A-458E-B0C0-96E019F30408}" destId="{C1B77053-17A4-4C59-8942-916D584AACD4}" srcOrd="3" destOrd="0" presId="urn:microsoft.com/office/officeart/2005/8/layout/vList2"/>
    <dgm:cxn modelId="{83B418AA-ACA7-4737-922B-645730DE6B1A}" type="presParOf" srcId="{AE293468-AC2A-458E-B0C0-96E019F30408}" destId="{8837DFEF-6B59-4D1B-8626-778FAF55F580}" srcOrd="4" destOrd="0" presId="urn:microsoft.com/office/officeart/2005/8/layout/vList2"/>
    <dgm:cxn modelId="{F4B3C805-8AF7-4605-9947-A850BB7B96A3}" type="presParOf" srcId="{AE293468-AC2A-458E-B0C0-96E019F30408}" destId="{00587AE5-025C-4CAC-AC2B-BB59096691FF}" srcOrd="5" destOrd="0" presId="urn:microsoft.com/office/officeart/2005/8/layout/vList2"/>
    <dgm:cxn modelId="{D825D19C-A94E-4FA9-9AE7-087474717AF8}" type="presParOf" srcId="{AE293468-AC2A-458E-B0C0-96E019F30408}" destId="{39967CC6-3620-482C-B634-61F1CCD02ECB}" srcOrd="6" destOrd="0" presId="urn:microsoft.com/office/officeart/2005/8/layout/vList2"/>
    <dgm:cxn modelId="{A91AD49E-BF97-499B-B806-FBAE841B7BB2}" type="presParOf" srcId="{AE293468-AC2A-458E-B0C0-96E019F30408}" destId="{3ECBC775-4F6C-4BEA-96B2-9454EAF6E37A}" srcOrd="7" destOrd="0" presId="urn:microsoft.com/office/officeart/2005/8/layout/vList2"/>
    <dgm:cxn modelId="{A6FB203E-051C-42E5-B17B-CAC959A5F4B5}" type="presParOf" srcId="{AE293468-AC2A-458E-B0C0-96E019F30408}" destId="{7B1895AB-CE5B-4021-B2E3-7076B39D99B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FFA272-EF6B-4E85-8F7F-EEC8964959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1474044-0B51-4301-9282-81DFBD7FA593}">
      <dgm:prSet/>
      <dgm:spPr/>
      <dgm:t>
        <a:bodyPr/>
        <a:lstStyle/>
        <a:p>
          <a:pPr rtl="0"/>
          <a:r>
            <a:rPr lang="en-US" smtClean="0"/>
            <a:t>Choice of pulp capping agent: </a:t>
          </a:r>
          <a:endParaRPr lang="en-IN"/>
        </a:p>
      </dgm:t>
    </dgm:pt>
    <dgm:pt modelId="{723B1FF9-EE80-4D68-9DA9-6F7208FE400D}" type="parTrans" cxnId="{0742B941-CF00-4AE7-B971-8161D4144C12}">
      <dgm:prSet/>
      <dgm:spPr/>
      <dgm:t>
        <a:bodyPr/>
        <a:lstStyle/>
        <a:p>
          <a:endParaRPr lang="en-IN"/>
        </a:p>
      </dgm:t>
    </dgm:pt>
    <dgm:pt modelId="{F3AB697E-1A90-4058-924D-988CE34A80CD}" type="sibTrans" cxnId="{0742B941-CF00-4AE7-B971-8161D4144C12}">
      <dgm:prSet/>
      <dgm:spPr/>
      <dgm:t>
        <a:bodyPr/>
        <a:lstStyle/>
        <a:p>
          <a:endParaRPr lang="en-IN"/>
        </a:p>
      </dgm:t>
    </dgm:pt>
    <dgm:pt modelId="{85AD2173-77C4-49B7-90BF-96B845AABD87}">
      <dgm:prSet/>
      <dgm:spPr/>
      <dgm:t>
        <a:bodyPr/>
        <a:lstStyle/>
        <a:p>
          <a:pPr rtl="0"/>
          <a:r>
            <a:rPr lang="en-US" b="0" dirty="0" smtClean="0"/>
            <a:t>a. Biocompatible</a:t>
          </a:r>
          <a:endParaRPr lang="en-IN" dirty="0"/>
        </a:p>
      </dgm:t>
    </dgm:pt>
    <dgm:pt modelId="{D4FD25AD-D810-4FA9-AE51-CAFA4F00FDDA}" type="parTrans" cxnId="{75AB8675-11B8-44FC-923B-60573F05D033}">
      <dgm:prSet/>
      <dgm:spPr/>
      <dgm:t>
        <a:bodyPr/>
        <a:lstStyle/>
        <a:p>
          <a:endParaRPr lang="en-IN"/>
        </a:p>
      </dgm:t>
    </dgm:pt>
    <dgm:pt modelId="{3DCDF7B8-B0F6-45F6-A198-7F3AD8509BED}" type="sibTrans" cxnId="{75AB8675-11B8-44FC-923B-60573F05D033}">
      <dgm:prSet/>
      <dgm:spPr/>
      <dgm:t>
        <a:bodyPr/>
        <a:lstStyle/>
        <a:p>
          <a:endParaRPr lang="en-IN"/>
        </a:p>
      </dgm:t>
    </dgm:pt>
    <dgm:pt modelId="{BB6B0867-6D66-4CD0-AB96-E1262E925990}">
      <dgm:prSet/>
      <dgm:spPr/>
      <dgm:t>
        <a:bodyPr/>
        <a:lstStyle/>
        <a:p>
          <a:pPr rtl="0"/>
          <a:r>
            <a:rPr lang="en-US" b="0" dirty="0" smtClean="0"/>
            <a:t>b. Provide biological seal</a:t>
          </a:r>
          <a:endParaRPr lang="en-IN" dirty="0"/>
        </a:p>
      </dgm:t>
    </dgm:pt>
    <dgm:pt modelId="{71762509-9D68-442A-883A-77CCB0159871}" type="parTrans" cxnId="{8F7AD233-2053-4A0A-A583-01C142704859}">
      <dgm:prSet/>
      <dgm:spPr/>
      <dgm:t>
        <a:bodyPr/>
        <a:lstStyle/>
        <a:p>
          <a:endParaRPr lang="en-IN"/>
        </a:p>
      </dgm:t>
    </dgm:pt>
    <dgm:pt modelId="{AF87176F-085F-47C8-A695-708298C64343}" type="sibTrans" cxnId="{8F7AD233-2053-4A0A-A583-01C142704859}">
      <dgm:prSet/>
      <dgm:spPr/>
      <dgm:t>
        <a:bodyPr/>
        <a:lstStyle/>
        <a:p>
          <a:endParaRPr lang="en-IN"/>
        </a:p>
      </dgm:t>
    </dgm:pt>
    <dgm:pt modelId="{8C71C7EC-22C2-4E64-9F9B-D4CCB2DAEDCC}">
      <dgm:prSet/>
      <dgm:spPr/>
      <dgm:t>
        <a:bodyPr/>
        <a:lstStyle/>
        <a:p>
          <a:pPr rtl="0"/>
          <a:r>
            <a:rPr lang="en-US" b="0" dirty="0" smtClean="0"/>
            <a:t>c. Prevent bacterial </a:t>
          </a:r>
          <a:r>
            <a:rPr lang="en-US" b="0" dirty="0" err="1" smtClean="0"/>
            <a:t>microleakage</a:t>
          </a:r>
          <a:endParaRPr lang="en-IN" dirty="0"/>
        </a:p>
      </dgm:t>
    </dgm:pt>
    <dgm:pt modelId="{4AADEE9D-E1D6-4D56-9325-5F68E7C9B5C8}" type="parTrans" cxnId="{552E8287-7EFA-4885-8E59-EE89EFAE86F6}">
      <dgm:prSet/>
      <dgm:spPr/>
      <dgm:t>
        <a:bodyPr/>
        <a:lstStyle/>
        <a:p>
          <a:endParaRPr lang="en-IN"/>
        </a:p>
      </dgm:t>
    </dgm:pt>
    <dgm:pt modelId="{58290799-5AD9-4415-A8CD-A3E74E148DA9}" type="sibTrans" cxnId="{552E8287-7EFA-4885-8E59-EE89EFAE86F6}">
      <dgm:prSet/>
      <dgm:spPr/>
      <dgm:t>
        <a:bodyPr/>
        <a:lstStyle/>
        <a:p>
          <a:endParaRPr lang="en-IN"/>
        </a:p>
      </dgm:t>
    </dgm:pt>
    <dgm:pt modelId="{A6DF99B0-C5EF-4F85-8355-FD3AF524A718}">
      <dgm:prSet/>
      <dgm:spPr/>
      <dgm:t>
        <a:bodyPr/>
        <a:lstStyle/>
        <a:p>
          <a:pPr rtl="0"/>
          <a:r>
            <a:rPr lang="en-US" i="1" smtClean="0"/>
            <a:t>Traditional</a:t>
          </a:r>
          <a:r>
            <a:rPr lang="en-US" b="0" i="1" smtClean="0"/>
            <a:t> </a:t>
          </a:r>
          <a:r>
            <a:rPr lang="en-US" b="0" smtClean="0"/>
            <a:t>– </a:t>
          </a:r>
          <a:r>
            <a:rPr lang="en-US" b="0" i="1" smtClean="0"/>
            <a:t>Ca (OH)</a:t>
          </a:r>
          <a:r>
            <a:rPr lang="en-US" b="0" i="1" baseline="-25000" smtClean="0"/>
            <a:t>2</a:t>
          </a:r>
          <a:r>
            <a:rPr lang="en-US" b="0" i="1" smtClean="0"/>
            <a:t> &amp; ZnOE</a:t>
          </a:r>
          <a:endParaRPr lang="en-IN"/>
        </a:p>
      </dgm:t>
    </dgm:pt>
    <dgm:pt modelId="{15464492-EEFE-4AC7-8F9B-55AF6ECC7122}" type="parTrans" cxnId="{D5C21F05-1316-433E-B381-8CA06FB85A55}">
      <dgm:prSet/>
      <dgm:spPr/>
      <dgm:t>
        <a:bodyPr/>
        <a:lstStyle/>
        <a:p>
          <a:endParaRPr lang="en-IN"/>
        </a:p>
      </dgm:t>
    </dgm:pt>
    <dgm:pt modelId="{47A31CA5-AC7C-4EAA-A537-D9A2C13CF40B}" type="sibTrans" cxnId="{D5C21F05-1316-433E-B381-8CA06FB85A55}">
      <dgm:prSet/>
      <dgm:spPr/>
      <dgm:t>
        <a:bodyPr/>
        <a:lstStyle/>
        <a:p>
          <a:endParaRPr lang="en-IN"/>
        </a:p>
      </dgm:t>
    </dgm:pt>
    <dgm:pt modelId="{4E620FB6-4C7B-4107-8ED1-FCB44216C646}">
      <dgm:prSet/>
      <dgm:spPr/>
      <dgm:t>
        <a:bodyPr/>
        <a:lstStyle/>
        <a:p>
          <a:pPr rtl="0"/>
          <a:r>
            <a:rPr lang="en-US" dirty="0" smtClean="0"/>
            <a:t>Other materials tried</a:t>
          </a:r>
          <a:r>
            <a:rPr lang="en-US" b="0" dirty="0" smtClean="0"/>
            <a:t> – Dentin Adhesives, Glass                                   </a:t>
          </a:r>
          <a:r>
            <a:rPr lang="en-US" b="0" dirty="0" err="1" smtClean="0"/>
            <a:t>ionomers</a:t>
          </a:r>
          <a:r>
            <a:rPr lang="en-US" b="0" dirty="0" smtClean="0"/>
            <a:t>,  M.T.A, BMP( bone </a:t>
          </a:r>
          <a:r>
            <a:rPr lang="en-US" b="0" dirty="0" err="1" smtClean="0"/>
            <a:t>morphogenic</a:t>
          </a:r>
          <a:r>
            <a:rPr lang="en-US" b="0" dirty="0" smtClean="0"/>
            <a:t> proteins), </a:t>
          </a:r>
          <a:r>
            <a:rPr lang="en-US" b="0" dirty="0" err="1" smtClean="0"/>
            <a:t>Biodentin</a:t>
          </a:r>
          <a:endParaRPr lang="en-IN" dirty="0"/>
        </a:p>
      </dgm:t>
    </dgm:pt>
    <dgm:pt modelId="{96A7EE24-9A28-4FBD-8A7D-526F2A4F96C0}" type="parTrans" cxnId="{E0704C0D-7D1F-47E6-864E-8A3F69EFFC1C}">
      <dgm:prSet/>
      <dgm:spPr/>
      <dgm:t>
        <a:bodyPr/>
        <a:lstStyle/>
        <a:p>
          <a:endParaRPr lang="en-IN"/>
        </a:p>
      </dgm:t>
    </dgm:pt>
    <dgm:pt modelId="{11738D1D-02EF-4027-B719-3A547F3DE553}" type="sibTrans" cxnId="{E0704C0D-7D1F-47E6-864E-8A3F69EFFC1C}">
      <dgm:prSet/>
      <dgm:spPr/>
      <dgm:t>
        <a:bodyPr/>
        <a:lstStyle/>
        <a:p>
          <a:endParaRPr lang="en-IN"/>
        </a:p>
      </dgm:t>
    </dgm:pt>
    <dgm:pt modelId="{E3115557-C4FB-41C6-B52B-35F04BE4B646}" type="pres">
      <dgm:prSet presAssocID="{6FFFA272-EF6B-4E85-8F7F-EEC89649590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DA3B8DD-EDD0-4002-835A-180DF7967FBC}" type="pres">
      <dgm:prSet presAssocID="{A1474044-0B51-4301-9282-81DFBD7FA59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DA0549F-E915-4983-873D-4F3B2A36DF0F}" type="pres">
      <dgm:prSet presAssocID="{A1474044-0B51-4301-9282-81DFBD7FA59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4C66074-0012-4909-BCA6-F2E43AC312D4}" type="pres">
      <dgm:prSet presAssocID="{A6DF99B0-C5EF-4F85-8355-FD3AF524A71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EB105D2-99CE-4C24-87CC-1C3BEC9F49B0}" type="pres">
      <dgm:prSet presAssocID="{47A31CA5-AC7C-4EAA-A537-D9A2C13CF40B}" presName="spacer" presStyleCnt="0"/>
      <dgm:spPr/>
    </dgm:pt>
    <dgm:pt modelId="{44BEE634-6C3A-4D24-8691-1B5463CDD11A}" type="pres">
      <dgm:prSet presAssocID="{4E620FB6-4C7B-4107-8ED1-FCB44216C64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15230D1-0BD4-44F3-B6BE-2FEA213F3028}" type="presOf" srcId="{4E620FB6-4C7B-4107-8ED1-FCB44216C646}" destId="{44BEE634-6C3A-4D24-8691-1B5463CDD11A}" srcOrd="0" destOrd="0" presId="urn:microsoft.com/office/officeart/2005/8/layout/vList2"/>
    <dgm:cxn modelId="{C70769BA-D42A-4EC5-BE1F-C4839563A7DE}" type="presOf" srcId="{A1474044-0B51-4301-9282-81DFBD7FA593}" destId="{4DA3B8DD-EDD0-4002-835A-180DF7967FBC}" srcOrd="0" destOrd="0" presId="urn:microsoft.com/office/officeart/2005/8/layout/vList2"/>
    <dgm:cxn modelId="{196FF6D1-16B1-47AC-A4C1-356A93297748}" type="presOf" srcId="{A6DF99B0-C5EF-4F85-8355-FD3AF524A718}" destId="{14C66074-0012-4909-BCA6-F2E43AC312D4}" srcOrd="0" destOrd="0" presId="urn:microsoft.com/office/officeart/2005/8/layout/vList2"/>
    <dgm:cxn modelId="{D5C21F05-1316-433E-B381-8CA06FB85A55}" srcId="{6FFFA272-EF6B-4E85-8F7F-EEC896495900}" destId="{A6DF99B0-C5EF-4F85-8355-FD3AF524A718}" srcOrd="1" destOrd="0" parTransId="{15464492-EEFE-4AC7-8F9B-55AF6ECC7122}" sibTransId="{47A31CA5-AC7C-4EAA-A537-D9A2C13CF40B}"/>
    <dgm:cxn modelId="{8F7AD233-2053-4A0A-A583-01C142704859}" srcId="{A1474044-0B51-4301-9282-81DFBD7FA593}" destId="{BB6B0867-6D66-4CD0-AB96-E1262E925990}" srcOrd="1" destOrd="0" parTransId="{71762509-9D68-442A-883A-77CCB0159871}" sibTransId="{AF87176F-085F-47C8-A695-708298C64343}"/>
    <dgm:cxn modelId="{124B2745-6C52-483D-8DE3-AA9BE30A0A55}" type="presOf" srcId="{8C71C7EC-22C2-4E64-9F9B-D4CCB2DAEDCC}" destId="{9DA0549F-E915-4983-873D-4F3B2A36DF0F}" srcOrd="0" destOrd="2" presId="urn:microsoft.com/office/officeart/2005/8/layout/vList2"/>
    <dgm:cxn modelId="{E0704C0D-7D1F-47E6-864E-8A3F69EFFC1C}" srcId="{6FFFA272-EF6B-4E85-8F7F-EEC896495900}" destId="{4E620FB6-4C7B-4107-8ED1-FCB44216C646}" srcOrd="2" destOrd="0" parTransId="{96A7EE24-9A28-4FBD-8A7D-526F2A4F96C0}" sibTransId="{11738D1D-02EF-4027-B719-3A547F3DE553}"/>
    <dgm:cxn modelId="{686D8D63-D584-463D-B029-9C85D7276C8D}" type="presOf" srcId="{BB6B0867-6D66-4CD0-AB96-E1262E925990}" destId="{9DA0549F-E915-4983-873D-4F3B2A36DF0F}" srcOrd="0" destOrd="1" presId="urn:microsoft.com/office/officeart/2005/8/layout/vList2"/>
    <dgm:cxn modelId="{552E8287-7EFA-4885-8E59-EE89EFAE86F6}" srcId="{A1474044-0B51-4301-9282-81DFBD7FA593}" destId="{8C71C7EC-22C2-4E64-9F9B-D4CCB2DAEDCC}" srcOrd="2" destOrd="0" parTransId="{4AADEE9D-E1D6-4D56-9325-5F68E7C9B5C8}" sibTransId="{58290799-5AD9-4415-A8CD-A3E74E148DA9}"/>
    <dgm:cxn modelId="{75AB8675-11B8-44FC-923B-60573F05D033}" srcId="{A1474044-0B51-4301-9282-81DFBD7FA593}" destId="{85AD2173-77C4-49B7-90BF-96B845AABD87}" srcOrd="0" destOrd="0" parTransId="{D4FD25AD-D810-4FA9-AE51-CAFA4F00FDDA}" sibTransId="{3DCDF7B8-B0F6-45F6-A198-7F3AD8509BED}"/>
    <dgm:cxn modelId="{0742B941-CF00-4AE7-B971-8161D4144C12}" srcId="{6FFFA272-EF6B-4E85-8F7F-EEC896495900}" destId="{A1474044-0B51-4301-9282-81DFBD7FA593}" srcOrd="0" destOrd="0" parTransId="{723B1FF9-EE80-4D68-9DA9-6F7208FE400D}" sibTransId="{F3AB697E-1A90-4058-924D-988CE34A80CD}"/>
    <dgm:cxn modelId="{00E1CBBB-7130-47C2-AD9F-3236A7AF4363}" type="presOf" srcId="{6FFFA272-EF6B-4E85-8F7F-EEC896495900}" destId="{E3115557-C4FB-41C6-B52B-35F04BE4B646}" srcOrd="0" destOrd="0" presId="urn:microsoft.com/office/officeart/2005/8/layout/vList2"/>
    <dgm:cxn modelId="{734F15D2-337B-4984-A8DE-74BACB8B1B55}" type="presOf" srcId="{85AD2173-77C4-49B7-90BF-96B845AABD87}" destId="{9DA0549F-E915-4983-873D-4F3B2A36DF0F}" srcOrd="0" destOrd="0" presId="urn:microsoft.com/office/officeart/2005/8/layout/vList2"/>
    <dgm:cxn modelId="{0B303614-77CB-4D3C-9D43-BA7DF63B3332}" type="presParOf" srcId="{E3115557-C4FB-41C6-B52B-35F04BE4B646}" destId="{4DA3B8DD-EDD0-4002-835A-180DF7967FBC}" srcOrd="0" destOrd="0" presId="urn:microsoft.com/office/officeart/2005/8/layout/vList2"/>
    <dgm:cxn modelId="{A191C4AE-4047-4671-9EEA-6C009E5607CC}" type="presParOf" srcId="{E3115557-C4FB-41C6-B52B-35F04BE4B646}" destId="{9DA0549F-E915-4983-873D-4F3B2A36DF0F}" srcOrd="1" destOrd="0" presId="urn:microsoft.com/office/officeart/2005/8/layout/vList2"/>
    <dgm:cxn modelId="{F0075D39-C460-4648-8D0A-8364B76F9241}" type="presParOf" srcId="{E3115557-C4FB-41C6-B52B-35F04BE4B646}" destId="{14C66074-0012-4909-BCA6-F2E43AC312D4}" srcOrd="2" destOrd="0" presId="urn:microsoft.com/office/officeart/2005/8/layout/vList2"/>
    <dgm:cxn modelId="{317FC9FD-2B90-4643-9ED2-0B1ACA0699D8}" type="presParOf" srcId="{E3115557-C4FB-41C6-B52B-35F04BE4B646}" destId="{6EB105D2-99CE-4C24-87CC-1C3BEC9F49B0}" srcOrd="3" destOrd="0" presId="urn:microsoft.com/office/officeart/2005/8/layout/vList2"/>
    <dgm:cxn modelId="{2FCBECFA-AB8E-4099-AB16-6ECEC1934AFA}" type="presParOf" srcId="{E3115557-C4FB-41C6-B52B-35F04BE4B646}" destId="{44BEE634-6C3A-4D24-8691-1B5463CDD11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613FE77-0A92-464B-8D6A-2EEFD968DFE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4ADB708-ACEA-4524-88DD-12A959ADFCB4}">
      <dgm:prSet/>
      <dgm:spPr/>
      <dgm:t>
        <a:bodyPr/>
        <a:lstStyle/>
        <a:p>
          <a:pPr rtl="0"/>
          <a:r>
            <a:rPr lang="en-US" dirty="0" smtClean="0"/>
            <a:t>Iatrogenic mechanical exposure of pulp in an asymptomatic vital tooth with sound dentin at the periphery</a:t>
          </a:r>
          <a:endParaRPr lang="en-IN" dirty="0"/>
        </a:p>
      </dgm:t>
    </dgm:pt>
    <dgm:pt modelId="{A3565CFE-73A5-4A9A-8896-9CE893B1631C}" type="parTrans" cxnId="{3414E164-DDE3-489B-AAC3-0A915568DDFF}">
      <dgm:prSet/>
      <dgm:spPr/>
      <dgm:t>
        <a:bodyPr/>
        <a:lstStyle/>
        <a:p>
          <a:endParaRPr lang="en-IN"/>
        </a:p>
      </dgm:t>
    </dgm:pt>
    <dgm:pt modelId="{43674C76-AF3B-4006-961A-2573540EAB56}" type="sibTrans" cxnId="{3414E164-DDE3-489B-AAC3-0A915568DDFF}">
      <dgm:prSet/>
      <dgm:spPr/>
      <dgm:t>
        <a:bodyPr/>
        <a:lstStyle/>
        <a:p>
          <a:endParaRPr lang="en-IN"/>
        </a:p>
      </dgm:t>
    </dgm:pt>
    <dgm:pt modelId="{AEDEE402-CDD7-4233-8BBB-53C240992544}">
      <dgm:prSet/>
      <dgm:spPr/>
      <dgm:t>
        <a:bodyPr/>
        <a:lstStyle/>
        <a:p>
          <a:pPr rtl="0"/>
          <a:r>
            <a:rPr lang="en-US" smtClean="0"/>
            <a:t>Small carious exposures in an asymptomatic permanent tooth with an incomplete root formation.</a:t>
          </a:r>
          <a:endParaRPr lang="en-IN"/>
        </a:p>
      </dgm:t>
    </dgm:pt>
    <dgm:pt modelId="{D1890A94-C09F-4477-B585-48F869D82114}" type="parTrans" cxnId="{58929625-2D8D-4ECF-945B-837355352CAE}">
      <dgm:prSet/>
      <dgm:spPr/>
      <dgm:t>
        <a:bodyPr/>
        <a:lstStyle/>
        <a:p>
          <a:endParaRPr lang="en-IN"/>
        </a:p>
      </dgm:t>
    </dgm:pt>
    <dgm:pt modelId="{C5D8A2EA-A9AC-49B3-B832-6B7F92C1637B}" type="sibTrans" cxnId="{58929625-2D8D-4ECF-945B-837355352CAE}">
      <dgm:prSet/>
      <dgm:spPr/>
      <dgm:t>
        <a:bodyPr/>
        <a:lstStyle/>
        <a:p>
          <a:endParaRPr lang="en-IN"/>
        </a:p>
      </dgm:t>
    </dgm:pt>
    <dgm:pt modelId="{D0468A34-8002-47E6-A8DD-04E9B9A5B0EC}">
      <dgm:prSet/>
      <dgm:spPr/>
      <dgm:t>
        <a:bodyPr/>
        <a:lstStyle/>
        <a:p>
          <a:pPr rtl="0"/>
          <a:r>
            <a:rPr lang="en-US" smtClean="0"/>
            <a:t>Radiographically there should be no thickening of PDL space and no evidence of periradicular lesion.</a:t>
          </a:r>
          <a:endParaRPr lang="en-IN"/>
        </a:p>
      </dgm:t>
    </dgm:pt>
    <dgm:pt modelId="{C81C15A5-6B93-462C-8518-12E314B3399D}" type="parTrans" cxnId="{ED3EE68D-E6E8-4F6F-AD7F-EB20ECF453A7}">
      <dgm:prSet/>
      <dgm:spPr/>
      <dgm:t>
        <a:bodyPr/>
        <a:lstStyle/>
        <a:p>
          <a:endParaRPr lang="en-IN"/>
        </a:p>
      </dgm:t>
    </dgm:pt>
    <dgm:pt modelId="{DF3185E2-B147-488F-BCB9-404851969FE6}" type="sibTrans" cxnId="{ED3EE68D-E6E8-4F6F-AD7F-EB20ECF453A7}">
      <dgm:prSet/>
      <dgm:spPr/>
      <dgm:t>
        <a:bodyPr/>
        <a:lstStyle/>
        <a:p>
          <a:endParaRPr lang="en-IN"/>
        </a:p>
      </dgm:t>
    </dgm:pt>
    <dgm:pt modelId="{A3A7CCEB-5DA0-4CA0-82B6-FC6F4ECDA6EC}" type="pres">
      <dgm:prSet presAssocID="{2613FE77-0A92-464B-8D6A-2EEFD968DFE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1B90D35-6DEF-4995-9EB6-050989F395D4}" type="pres">
      <dgm:prSet presAssocID="{94ADB708-ACEA-4524-88DD-12A959ADFCB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EEDF1BA-ECE1-4322-B506-B1A5596726BB}" type="pres">
      <dgm:prSet presAssocID="{43674C76-AF3B-4006-961A-2573540EAB56}" presName="spacer" presStyleCnt="0"/>
      <dgm:spPr/>
    </dgm:pt>
    <dgm:pt modelId="{8F0D70A2-C785-40B2-9B0B-29EDE57A317D}" type="pres">
      <dgm:prSet presAssocID="{AEDEE402-CDD7-4233-8BBB-53C24099254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DDD0991-6770-43A1-B67E-339AF7A37EE8}" type="pres">
      <dgm:prSet presAssocID="{C5D8A2EA-A9AC-49B3-B832-6B7F92C1637B}" presName="spacer" presStyleCnt="0"/>
      <dgm:spPr/>
    </dgm:pt>
    <dgm:pt modelId="{ED3312E6-C0EE-4B9F-9195-3BC6672A8313}" type="pres">
      <dgm:prSet presAssocID="{D0468A34-8002-47E6-A8DD-04E9B9A5B0E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D3EE68D-E6E8-4F6F-AD7F-EB20ECF453A7}" srcId="{2613FE77-0A92-464B-8D6A-2EEFD968DFEE}" destId="{D0468A34-8002-47E6-A8DD-04E9B9A5B0EC}" srcOrd="2" destOrd="0" parTransId="{C81C15A5-6B93-462C-8518-12E314B3399D}" sibTransId="{DF3185E2-B147-488F-BCB9-404851969FE6}"/>
    <dgm:cxn modelId="{D3030E70-05BE-4738-86D1-60AF987B458D}" type="presOf" srcId="{2613FE77-0A92-464B-8D6A-2EEFD968DFEE}" destId="{A3A7CCEB-5DA0-4CA0-82B6-FC6F4ECDA6EC}" srcOrd="0" destOrd="0" presId="urn:microsoft.com/office/officeart/2005/8/layout/vList2"/>
    <dgm:cxn modelId="{3414E164-DDE3-489B-AAC3-0A915568DDFF}" srcId="{2613FE77-0A92-464B-8D6A-2EEFD968DFEE}" destId="{94ADB708-ACEA-4524-88DD-12A959ADFCB4}" srcOrd="0" destOrd="0" parTransId="{A3565CFE-73A5-4A9A-8896-9CE893B1631C}" sibTransId="{43674C76-AF3B-4006-961A-2573540EAB56}"/>
    <dgm:cxn modelId="{A8CEDFA7-B7AA-41B0-B52B-615B3316B9E4}" type="presOf" srcId="{94ADB708-ACEA-4524-88DD-12A959ADFCB4}" destId="{01B90D35-6DEF-4995-9EB6-050989F395D4}" srcOrd="0" destOrd="0" presId="urn:microsoft.com/office/officeart/2005/8/layout/vList2"/>
    <dgm:cxn modelId="{70BE461A-14C5-462D-93BE-D69C1E9A05E7}" type="presOf" srcId="{D0468A34-8002-47E6-A8DD-04E9B9A5B0EC}" destId="{ED3312E6-C0EE-4B9F-9195-3BC6672A8313}" srcOrd="0" destOrd="0" presId="urn:microsoft.com/office/officeart/2005/8/layout/vList2"/>
    <dgm:cxn modelId="{ABB964FD-79E1-47F7-B6E8-F8405DC4AD06}" type="presOf" srcId="{AEDEE402-CDD7-4233-8BBB-53C240992544}" destId="{8F0D70A2-C785-40B2-9B0B-29EDE57A317D}" srcOrd="0" destOrd="0" presId="urn:microsoft.com/office/officeart/2005/8/layout/vList2"/>
    <dgm:cxn modelId="{58929625-2D8D-4ECF-945B-837355352CAE}" srcId="{2613FE77-0A92-464B-8D6A-2EEFD968DFEE}" destId="{AEDEE402-CDD7-4233-8BBB-53C240992544}" srcOrd="1" destOrd="0" parTransId="{D1890A94-C09F-4477-B585-48F869D82114}" sibTransId="{C5D8A2EA-A9AC-49B3-B832-6B7F92C1637B}"/>
    <dgm:cxn modelId="{AFECEFEE-97D1-4973-8D34-D3468D68C510}" type="presParOf" srcId="{A3A7CCEB-5DA0-4CA0-82B6-FC6F4ECDA6EC}" destId="{01B90D35-6DEF-4995-9EB6-050989F395D4}" srcOrd="0" destOrd="0" presId="urn:microsoft.com/office/officeart/2005/8/layout/vList2"/>
    <dgm:cxn modelId="{1CFF672D-5EF8-4702-81D2-CD9F0A821AE8}" type="presParOf" srcId="{A3A7CCEB-5DA0-4CA0-82B6-FC6F4ECDA6EC}" destId="{9EEDF1BA-ECE1-4322-B506-B1A5596726BB}" srcOrd="1" destOrd="0" presId="urn:microsoft.com/office/officeart/2005/8/layout/vList2"/>
    <dgm:cxn modelId="{328A1A2B-8B8F-4E01-94E9-EBA00430A5B6}" type="presParOf" srcId="{A3A7CCEB-5DA0-4CA0-82B6-FC6F4ECDA6EC}" destId="{8F0D70A2-C785-40B2-9B0B-29EDE57A317D}" srcOrd="2" destOrd="0" presId="urn:microsoft.com/office/officeart/2005/8/layout/vList2"/>
    <dgm:cxn modelId="{7A9A20E3-BA82-4A22-91FC-9B80ED67EB5A}" type="presParOf" srcId="{A3A7CCEB-5DA0-4CA0-82B6-FC6F4ECDA6EC}" destId="{0DDD0991-6770-43A1-B67E-339AF7A37EE8}" srcOrd="3" destOrd="0" presId="urn:microsoft.com/office/officeart/2005/8/layout/vList2"/>
    <dgm:cxn modelId="{320C70EB-C0F5-4693-AF27-660DCB8DD868}" type="presParOf" srcId="{A3A7CCEB-5DA0-4CA0-82B6-FC6F4ECDA6EC}" destId="{ED3312E6-C0EE-4B9F-9195-3BC6672A831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A87868-E65E-40D5-A94E-A236FF8284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CD63686-24E1-4DC7-BB89-A3011C68EFD7}">
      <dgm:prSet/>
      <dgm:spPr/>
      <dgm:t>
        <a:bodyPr/>
        <a:lstStyle/>
        <a:p>
          <a:pPr rtl="0"/>
          <a:r>
            <a:rPr lang="en-US" smtClean="0"/>
            <a:t>Large carious exposures in symptomatic permanent tooth</a:t>
          </a:r>
          <a:endParaRPr lang="en-IN"/>
        </a:p>
      </dgm:t>
    </dgm:pt>
    <dgm:pt modelId="{1A5C6E68-3E50-4721-813F-6DA0627B0C74}" type="parTrans" cxnId="{FA657AFE-23B9-4E58-A796-8C8CFBD7CF52}">
      <dgm:prSet/>
      <dgm:spPr/>
      <dgm:t>
        <a:bodyPr/>
        <a:lstStyle/>
        <a:p>
          <a:endParaRPr lang="en-IN"/>
        </a:p>
      </dgm:t>
    </dgm:pt>
    <dgm:pt modelId="{718B79B0-C306-4544-8544-65877717896D}" type="sibTrans" cxnId="{FA657AFE-23B9-4E58-A796-8C8CFBD7CF52}">
      <dgm:prSet/>
      <dgm:spPr/>
      <dgm:t>
        <a:bodyPr/>
        <a:lstStyle/>
        <a:p>
          <a:endParaRPr lang="en-IN"/>
        </a:p>
      </dgm:t>
    </dgm:pt>
    <dgm:pt modelId="{7CF7EADC-B0BF-42C2-BFD3-73B0037831E1}">
      <dgm:prSet/>
      <dgm:spPr/>
      <dgm:t>
        <a:bodyPr/>
        <a:lstStyle/>
        <a:p>
          <a:pPr rtl="0"/>
          <a:r>
            <a:rPr lang="en-US" smtClean="0"/>
            <a:t>Spontaneous &amp; nocturnal toothaches</a:t>
          </a:r>
          <a:endParaRPr lang="en-IN"/>
        </a:p>
      </dgm:t>
    </dgm:pt>
    <dgm:pt modelId="{1D4E661C-6DED-4B18-9534-2D76938AA3E4}" type="parTrans" cxnId="{2F2CFD2D-A305-48C7-8D1B-E74DF72A3549}">
      <dgm:prSet/>
      <dgm:spPr/>
      <dgm:t>
        <a:bodyPr/>
        <a:lstStyle/>
        <a:p>
          <a:endParaRPr lang="en-IN"/>
        </a:p>
      </dgm:t>
    </dgm:pt>
    <dgm:pt modelId="{21073C20-54C7-4704-8337-5F1F0ED22FBE}" type="sibTrans" cxnId="{2F2CFD2D-A305-48C7-8D1B-E74DF72A3549}">
      <dgm:prSet/>
      <dgm:spPr/>
      <dgm:t>
        <a:bodyPr/>
        <a:lstStyle/>
        <a:p>
          <a:endParaRPr lang="en-IN"/>
        </a:p>
      </dgm:t>
    </dgm:pt>
    <dgm:pt modelId="{E385D173-7323-43FE-A104-82E33CF94985}">
      <dgm:prSet/>
      <dgm:spPr/>
      <dgm:t>
        <a:bodyPr/>
        <a:lstStyle/>
        <a:p>
          <a:pPr rtl="0"/>
          <a:r>
            <a:rPr lang="en-US" smtClean="0"/>
            <a:t>Tooth mobility</a:t>
          </a:r>
          <a:endParaRPr lang="en-IN"/>
        </a:p>
      </dgm:t>
    </dgm:pt>
    <dgm:pt modelId="{A8F1F3C1-088A-4B22-B0B5-92347CCF67EC}" type="parTrans" cxnId="{B62CF76B-775E-4FB3-BC22-0D41DB6BA787}">
      <dgm:prSet/>
      <dgm:spPr/>
      <dgm:t>
        <a:bodyPr/>
        <a:lstStyle/>
        <a:p>
          <a:endParaRPr lang="en-IN"/>
        </a:p>
      </dgm:t>
    </dgm:pt>
    <dgm:pt modelId="{9E8BDB94-958E-49EB-B84F-317D496F1F3C}" type="sibTrans" cxnId="{B62CF76B-775E-4FB3-BC22-0D41DB6BA787}">
      <dgm:prSet/>
      <dgm:spPr/>
      <dgm:t>
        <a:bodyPr/>
        <a:lstStyle/>
        <a:p>
          <a:endParaRPr lang="en-IN"/>
        </a:p>
      </dgm:t>
    </dgm:pt>
    <dgm:pt modelId="{7B265FFE-22AB-470F-B11D-9E614056C632}">
      <dgm:prSet/>
      <dgm:spPr/>
      <dgm:t>
        <a:bodyPr/>
        <a:lstStyle/>
        <a:p>
          <a:pPr rtl="0"/>
          <a:r>
            <a:rPr lang="en-US" smtClean="0"/>
            <a:t>Thickening of pdl</a:t>
          </a:r>
          <a:endParaRPr lang="en-IN"/>
        </a:p>
      </dgm:t>
    </dgm:pt>
    <dgm:pt modelId="{9ECCEF5C-3ACA-441A-AAE1-B850AFC30046}" type="parTrans" cxnId="{0D6725CA-BDD7-4A18-A78D-6D0B105BD308}">
      <dgm:prSet/>
      <dgm:spPr/>
      <dgm:t>
        <a:bodyPr/>
        <a:lstStyle/>
        <a:p>
          <a:endParaRPr lang="en-IN"/>
        </a:p>
      </dgm:t>
    </dgm:pt>
    <dgm:pt modelId="{85A87773-2C74-470B-8AB1-B10D153112DA}" type="sibTrans" cxnId="{0D6725CA-BDD7-4A18-A78D-6D0B105BD308}">
      <dgm:prSet/>
      <dgm:spPr/>
      <dgm:t>
        <a:bodyPr/>
        <a:lstStyle/>
        <a:p>
          <a:endParaRPr lang="en-IN"/>
        </a:p>
      </dgm:t>
    </dgm:pt>
    <dgm:pt modelId="{3B79AED0-8F42-4C50-8DD3-78760EC1E897}">
      <dgm:prSet/>
      <dgm:spPr/>
      <dgm:t>
        <a:bodyPr/>
        <a:lstStyle/>
        <a:p>
          <a:pPr rtl="0"/>
          <a:r>
            <a:rPr lang="en-US" smtClean="0"/>
            <a:t>Periapical/ furcation R/L</a:t>
          </a:r>
          <a:endParaRPr lang="en-IN"/>
        </a:p>
      </dgm:t>
    </dgm:pt>
    <dgm:pt modelId="{C38AE6A2-4ADE-41E9-8704-07A5A0280730}" type="parTrans" cxnId="{93B65D32-2193-4581-90CB-C58E69F69B87}">
      <dgm:prSet/>
      <dgm:spPr/>
      <dgm:t>
        <a:bodyPr/>
        <a:lstStyle/>
        <a:p>
          <a:endParaRPr lang="en-IN"/>
        </a:p>
      </dgm:t>
    </dgm:pt>
    <dgm:pt modelId="{1F3B6950-7E11-4385-9967-29FFBA00418A}" type="sibTrans" cxnId="{93B65D32-2193-4581-90CB-C58E69F69B87}">
      <dgm:prSet/>
      <dgm:spPr/>
      <dgm:t>
        <a:bodyPr/>
        <a:lstStyle/>
        <a:p>
          <a:endParaRPr lang="en-IN"/>
        </a:p>
      </dgm:t>
    </dgm:pt>
    <dgm:pt modelId="{F999CA88-42E3-4D7D-A4F8-98C64923F7D3}">
      <dgm:prSet/>
      <dgm:spPr/>
      <dgm:t>
        <a:bodyPr/>
        <a:lstStyle/>
        <a:p>
          <a:pPr rtl="0"/>
          <a:r>
            <a:rPr lang="en-US" smtClean="0"/>
            <a:t>Uncontrolled hemorrhage</a:t>
          </a:r>
          <a:endParaRPr lang="en-IN"/>
        </a:p>
      </dgm:t>
    </dgm:pt>
    <dgm:pt modelId="{04E70CC5-C0E7-4017-BDC4-8413187F35E5}" type="parTrans" cxnId="{D4455245-5480-4BDF-8735-1E3915579019}">
      <dgm:prSet/>
      <dgm:spPr/>
      <dgm:t>
        <a:bodyPr/>
        <a:lstStyle/>
        <a:p>
          <a:endParaRPr lang="en-IN"/>
        </a:p>
      </dgm:t>
    </dgm:pt>
    <dgm:pt modelId="{AD3B1444-50AD-40C8-9835-1C955D934F26}" type="sibTrans" cxnId="{D4455245-5480-4BDF-8735-1E3915579019}">
      <dgm:prSet/>
      <dgm:spPr/>
      <dgm:t>
        <a:bodyPr/>
        <a:lstStyle/>
        <a:p>
          <a:endParaRPr lang="en-IN"/>
        </a:p>
      </dgm:t>
    </dgm:pt>
    <dgm:pt modelId="{F83F9A62-1CC5-48B8-9141-DCC628C8F18E}">
      <dgm:prSet/>
      <dgm:spPr/>
      <dgm:t>
        <a:bodyPr/>
        <a:lstStyle/>
        <a:p>
          <a:pPr rtl="0"/>
          <a:r>
            <a:rPr lang="en-US" smtClean="0"/>
            <a:t>Purulent exudate</a:t>
          </a:r>
          <a:endParaRPr lang="en-IN"/>
        </a:p>
      </dgm:t>
    </dgm:pt>
    <dgm:pt modelId="{08667B14-033F-415D-A806-7EF7A04AF4AF}" type="parTrans" cxnId="{3D12D71F-3D4B-4110-99D6-A620321AFEAC}">
      <dgm:prSet/>
      <dgm:spPr/>
      <dgm:t>
        <a:bodyPr/>
        <a:lstStyle/>
        <a:p>
          <a:endParaRPr lang="en-IN"/>
        </a:p>
      </dgm:t>
    </dgm:pt>
    <dgm:pt modelId="{6DE4E6D2-FC37-4DF2-BE77-945B3CC1B562}" type="sibTrans" cxnId="{3D12D71F-3D4B-4110-99D6-A620321AFEAC}">
      <dgm:prSet/>
      <dgm:spPr/>
      <dgm:t>
        <a:bodyPr/>
        <a:lstStyle/>
        <a:p>
          <a:endParaRPr lang="en-IN"/>
        </a:p>
      </dgm:t>
    </dgm:pt>
    <dgm:pt modelId="{81281047-6643-4935-9150-77112196106A}" type="pres">
      <dgm:prSet presAssocID="{15A87868-E65E-40D5-A94E-A236FF8284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1EE6F89-077B-4127-80E9-82517A112C4A}" type="pres">
      <dgm:prSet presAssocID="{ECD63686-24E1-4DC7-BB89-A3011C68EFD7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92B95B3-9031-45BF-B4A8-D1BF9921DCF2}" type="pres">
      <dgm:prSet presAssocID="{718B79B0-C306-4544-8544-65877717896D}" presName="spacer" presStyleCnt="0"/>
      <dgm:spPr/>
    </dgm:pt>
    <dgm:pt modelId="{B4F38FDB-6785-4463-9FA2-9885F1AFC7E7}" type="pres">
      <dgm:prSet presAssocID="{7CF7EADC-B0BF-42C2-BFD3-73B0037831E1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09073EC-82B0-4077-B51D-8761C64E3B1B}" type="pres">
      <dgm:prSet presAssocID="{21073C20-54C7-4704-8337-5F1F0ED22FBE}" presName="spacer" presStyleCnt="0"/>
      <dgm:spPr/>
    </dgm:pt>
    <dgm:pt modelId="{B10DBA91-0F90-4795-BA86-84A583756614}" type="pres">
      <dgm:prSet presAssocID="{E385D173-7323-43FE-A104-82E33CF94985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0B597D5-4FA6-448A-A4EA-8C6F17A3805B}" type="pres">
      <dgm:prSet presAssocID="{9E8BDB94-958E-49EB-B84F-317D496F1F3C}" presName="spacer" presStyleCnt="0"/>
      <dgm:spPr/>
    </dgm:pt>
    <dgm:pt modelId="{769D3D20-50F0-404D-A23A-D48D2B16615A}" type="pres">
      <dgm:prSet presAssocID="{7B265FFE-22AB-470F-B11D-9E614056C632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F1A8050-7D2A-4089-A488-FD546B6C362F}" type="pres">
      <dgm:prSet presAssocID="{85A87773-2C74-470B-8AB1-B10D153112DA}" presName="spacer" presStyleCnt="0"/>
      <dgm:spPr/>
    </dgm:pt>
    <dgm:pt modelId="{7BBA1B31-E3C6-4775-BEC7-A96F5881EBCD}" type="pres">
      <dgm:prSet presAssocID="{3B79AED0-8F42-4C50-8DD3-78760EC1E897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0D8C505-306C-449B-A5C2-1CF9AD1C54F7}" type="pres">
      <dgm:prSet presAssocID="{1F3B6950-7E11-4385-9967-29FFBA00418A}" presName="spacer" presStyleCnt="0"/>
      <dgm:spPr/>
    </dgm:pt>
    <dgm:pt modelId="{DF3109EE-5A26-4F3A-A583-3FD2C566D267}" type="pres">
      <dgm:prSet presAssocID="{F999CA88-42E3-4D7D-A4F8-98C64923F7D3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291FFDE-ACF2-451F-A46B-176DB9BD02BD}" type="pres">
      <dgm:prSet presAssocID="{AD3B1444-50AD-40C8-9835-1C955D934F26}" presName="spacer" presStyleCnt="0"/>
      <dgm:spPr/>
    </dgm:pt>
    <dgm:pt modelId="{37A92AFE-8CC1-4116-99C8-9CFF1C40C52A}" type="pres">
      <dgm:prSet presAssocID="{F83F9A62-1CC5-48B8-9141-DCC628C8F18E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D12D71F-3D4B-4110-99D6-A620321AFEAC}" srcId="{15A87868-E65E-40D5-A94E-A236FF8284F5}" destId="{F83F9A62-1CC5-48B8-9141-DCC628C8F18E}" srcOrd="6" destOrd="0" parTransId="{08667B14-033F-415D-A806-7EF7A04AF4AF}" sibTransId="{6DE4E6D2-FC37-4DF2-BE77-945B3CC1B562}"/>
    <dgm:cxn modelId="{FA657AFE-23B9-4E58-A796-8C8CFBD7CF52}" srcId="{15A87868-E65E-40D5-A94E-A236FF8284F5}" destId="{ECD63686-24E1-4DC7-BB89-A3011C68EFD7}" srcOrd="0" destOrd="0" parTransId="{1A5C6E68-3E50-4721-813F-6DA0627B0C74}" sibTransId="{718B79B0-C306-4544-8544-65877717896D}"/>
    <dgm:cxn modelId="{0D6725CA-BDD7-4A18-A78D-6D0B105BD308}" srcId="{15A87868-E65E-40D5-A94E-A236FF8284F5}" destId="{7B265FFE-22AB-470F-B11D-9E614056C632}" srcOrd="3" destOrd="0" parTransId="{9ECCEF5C-3ACA-441A-AAE1-B850AFC30046}" sibTransId="{85A87773-2C74-470B-8AB1-B10D153112DA}"/>
    <dgm:cxn modelId="{B62CF76B-775E-4FB3-BC22-0D41DB6BA787}" srcId="{15A87868-E65E-40D5-A94E-A236FF8284F5}" destId="{E385D173-7323-43FE-A104-82E33CF94985}" srcOrd="2" destOrd="0" parTransId="{A8F1F3C1-088A-4B22-B0B5-92347CCF67EC}" sibTransId="{9E8BDB94-958E-49EB-B84F-317D496F1F3C}"/>
    <dgm:cxn modelId="{568701A4-8754-40F2-9CE0-2C5E16755D9B}" type="presOf" srcId="{ECD63686-24E1-4DC7-BB89-A3011C68EFD7}" destId="{A1EE6F89-077B-4127-80E9-82517A112C4A}" srcOrd="0" destOrd="0" presId="urn:microsoft.com/office/officeart/2005/8/layout/vList2"/>
    <dgm:cxn modelId="{1F79DE09-10C1-47EA-B93B-CDC5EBD90E29}" type="presOf" srcId="{15A87868-E65E-40D5-A94E-A236FF8284F5}" destId="{81281047-6643-4935-9150-77112196106A}" srcOrd="0" destOrd="0" presId="urn:microsoft.com/office/officeart/2005/8/layout/vList2"/>
    <dgm:cxn modelId="{93B65D32-2193-4581-90CB-C58E69F69B87}" srcId="{15A87868-E65E-40D5-A94E-A236FF8284F5}" destId="{3B79AED0-8F42-4C50-8DD3-78760EC1E897}" srcOrd="4" destOrd="0" parTransId="{C38AE6A2-4ADE-41E9-8704-07A5A0280730}" sibTransId="{1F3B6950-7E11-4385-9967-29FFBA00418A}"/>
    <dgm:cxn modelId="{98827BBB-D3CC-40DB-A573-912733034971}" type="presOf" srcId="{7CF7EADC-B0BF-42C2-BFD3-73B0037831E1}" destId="{B4F38FDB-6785-4463-9FA2-9885F1AFC7E7}" srcOrd="0" destOrd="0" presId="urn:microsoft.com/office/officeart/2005/8/layout/vList2"/>
    <dgm:cxn modelId="{2F2CFD2D-A305-48C7-8D1B-E74DF72A3549}" srcId="{15A87868-E65E-40D5-A94E-A236FF8284F5}" destId="{7CF7EADC-B0BF-42C2-BFD3-73B0037831E1}" srcOrd="1" destOrd="0" parTransId="{1D4E661C-6DED-4B18-9534-2D76938AA3E4}" sibTransId="{21073C20-54C7-4704-8337-5F1F0ED22FBE}"/>
    <dgm:cxn modelId="{E2F6B158-20CD-45C9-BDB6-B70E22C1E5B5}" type="presOf" srcId="{E385D173-7323-43FE-A104-82E33CF94985}" destId="{B10DBA91-0F90-4795-BA86-84A583756614}" srcOrd="0" destOrd="0" presId="urn:microsoft.com/office/officeart/2005/8/layout/vList2"/>
    <dgm:cxn modelId="{D8664111-6F9D-42FC-8D32-C10B1591FB40}" type="presOf" srcId="{7B265FFE-22AB-470F-B11D-9E614056C632}" destId="{769D3D20-50F0-404D-A23A-D48D2B16615A}" srcOrd="0" destOrd="0" presId="urn:microsoft.com/office/officeart/2005/8/layout/vList2"/>
    <dgm:cxn modelId="{7AF9624F-2074-4972-AE16-2A4A609FE3C3}" type="presOf" srcId="{F999CA88-42E3-4D7D-A4F8-98C64923F7D3}" destId="{DF3109EE-5A26-4F3A-A583-3FD2C566D267}" srcOrd="0" destOrd="0" presId="urn:microsoft.com/office/officeart/2005/8/layout/vList2"/>
    <dgm:cxn modelId="{D4455245-5480-4BDF-8735-1E3915579019}" srcId="{15A87868-E65E-40D5-A94E-A236FF8284F5}" destId="{F999CA88-42E3-4D7D-A4F8-98C64923F7D3}" srcOrd="5" destOrd="0" parTransId="{04E70CC5-C0E7-4017-BDC4-8413187F35E5}" sibTransId="{AD3B1444-50AD-40C8-9835-1C955D934F26}"/>
    <dgm:cxn modelId="{16D4611E-EC18-4CE1-9E62-EFF077965E29}" type="presOf" srcId="{F83F9A62-1CC5-48B8-9141-DCC628C8F18E}" destId="{37A92AFE-8CC1-4116-99C8-9CFF1C40C52A}" srcOrd="0" destOrd="0" presId="urn:microsoft.com/office/officeart/2005/8/layout/vList2"/>
    <dgm:cxn modelId="{BC75B66D-5929-45DF-BF62-A9D3139E3D07}" type="presOf" srcId="{3B79AED0-8F42-4C50-8DD3-78760EC1E897}" destId="{7BBA1B31-E3C6-4775-BEC7-A96F5881EBCD}" srcOrd="0" destOrd="0" presId="urn:microsoft.com/office/officeart/2005/8/layout/vList2"/>
    <dgm:cxn modelId="{4B657EED-897E-41A3-8DF4-FBFB242E4EA9}" type="presParOf" srcId="{81281047-6643-4935-9150-77112196106A}" destId="{A1EE6F89-077B-4127-80E9-82517A112C4A}" srcOrd="0" destOrd="0" presId="urn:microsoft.com/office/officeart/2005/8/layout/vList2"/>
    <dgm:cxn modelId="{7BC32106-425C-4554-AAF9-795ECF2FA272}" type="presParOf" srcId="{81281047-6643-4935-9150-77112196106A}" destId="{292B95B3-9031-45BF-B4A8-D1BF9921DCF2}" srcOrd="1" destOrd="0" presId="urn:microsoft.com/office/officeart/2005/8/layout/vList2"/>
    <dgm:cxn modelId="{F7AEC067-F654-4ED9-8A43-CEEBC097173C}" type="presParOf" srcId="{81281047-6643-4935-9150-77112196106A}" destId="{B4F38FDB-6785-4463-9FA2-9885F1AFC7E7}" srcOrd="2" destOrd="0" presId="urn:microsoft.com/office/officeart/2005/8/layout/vList2"/>
    <dgm:cxn modelId="{0285F2C7-9D05-463C-91D3-683F876F1182}" type="presParOf" srcId="{81281047-6643-4935-9150-77112196106A}" destId="{809073EC-82B0-4077-B51D-8761C64E3B1B}" srcOrd="3" destOrd="0" presId="urn:microsoft.com/office/officeart/2005/8/layout/vList2"/>
    <dgm:cxn modelId="{347BC97A-898A-4C80-9E4F-46FC03BE11AF}" type="presParOf" srcId="{81281047-6643-4935-9150-77112196106A}" destId="{B10DBA91-0F90-4795-BA86-84A583756614}" srcOrd="4" destOrd="0" presId="urn:microsoft.com/office/officeart/2005/8/layout/vList2"/>
    <dgm:cxn modelId="{6CE9B4D9-B364-4472-9554-9D705311046E}" type="presParOf" srcId="{81281047-6643-4935-9150-77112196106A}" destId="{D0B597D5-4FA6-448A-A4EA-8C6F17A3805B}" srcOrd="5" destOrd="0" presId="urn:microsoft.com/office/officeart/2005/8/layout/vList2"/>
    <dgm:cxn modelId="{B2D29F7F-17FD-422B-BE9D-AC7D8D403351}" type="presParOf" srcId="{81281047-6643-4935-9150-77112196106A}" destId="{769D3D20-50F0-404D-A23A-D48D2B16615A}" srcOrd="6" destOrd="0" presId="urn:microsoft.com/office/officeart/2005/8/layout/vList2"/>
    <dgm:cxn modelId="{F942A787-DD1F-4FE7-A7F8-F549E3424D91}" type="presParOf" srcId="{81281047-6643-4935-9150-77112196106A}" destId="{7F1A8050-7D2A-4089-A488-FD546B6C362F}" srcOrd="7" destOrd="0" presId="urn:microsoft.com/office/officeart/2005/8/layout/vList2"/>
    <dgm:cxn modelId="{7461D072-5C8C-4D25-9117-5F439C41F13D}" type="presParOf" srcId="{81281047-6643-4935-9150-77112196106A}" destId="{7BBA1B31-E3C6-4775-BEC7-A96F5881EBCD}" srcOrd="8" destOrd="0" presId="urn:microsoft.com/office/officeart/2005/8/layout/vList2"/>
    <dgm:cxn modelId="{53E0946C-6231-424E-A10D-624F71DD5EC2}" type="presParOf" srcId="{81281047-6643-4935-9150-77112196106A}" destId="{B0D8C505-306C-449B-A5C2-1CF9AD1C54F7}" srcOrd="9" destOrd="0" presId="urn:microsoft.com/office/officeart/2005/8/layout/vList2"/>
    <dgm:cxn modelId="{4B7C8592-6BBB-498F-B5B0-8ECF5F998950}" type="presParOf" srcId="{81281047-6643-4935-9150-77112196106A}" destId="{DF3109EE-5A26-4F3A-A583-3FD2C566D267}" srcOrd="10" destOrd="0" presId="urn:microsoft.com/office/officeart/2005/8/layout/vList2"/>
    <dgm:cxn modelId="{A6F493FE-B48A-405F-B54F-BD9C07550B64}" type="presParOf" srcId="{81281047-6643-4935-9150-77112196106A}" destId="{A291FFDE-ACF2-451F-A46B-176DB9BD02BD}" srcOrd="11" destOrd="0" presId="urn:microsoft.com/office/officeart/2005/8/layout/vList2"/>
    <dgm:cxn modelId="{DB9B18EA-0E64-4416-8093-5131CB9DCA48}" type="presParOf" srcId="{81281047-6643-4935-9150-77112196106A}" destId="{37A92AFE-8CC1-4116-99C8-9CFF1C40C52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D0E0C8-3DE3-42EC-9062-F289B7B0916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4F31199-1E3B-480C-91C1-8806D9CA2732}">
      <dgm:prSet/>
      <dgm:spPr/>
      <dgm:t>
        <a:bodyPr/>
        <a:lstStyle/>
        <a:p>
          <a:pPr rtl="0"/>
          <a:r>
            <a:rPr lang="en-US" b="1" i="1" dirty="0" smtClean="0"/>
            <a:t>Size of exposure</a:t>
          </a:r>
          <a:r>
            <a:rPr lang="en-US" dirty="0" smtClean="0"/>
            <a:t>:</a:t>
          </a:r>
          <a:endParaRPr lang="en-IN" dirty="0"/>
        </a:p>
      </dgm:t>
    </dgm:pt>
    <dgm:pt modelId="{A3C8CDBE-9D59-4123-90B4-9CD25EC64943}" type="parTrans" cxnId="{FC726621-D2C2-428A-A8AA-FF589B91DDD9}">
      <dgm:prSet/>
      <dgm:spPr/>
      <dgm:t>
        <a:bodyPr/>
        <a:lstStyle/>
        <a:p>
          <a:endParaRPr lang="en-IN"/>
        </a:p>
      </dgm:t>
    </dgm:pt>
    <dgm:pt modelId="{849DD674-6313-43BB-A22F-57CD445929C6}" type="sibTrans" cxnId="{FC726621-D2C2-428A-A8AA-FF589B91DDD9}">
      <dgm:prSet/>
      <dgm:spPr/>
      <dgm:t>
        <a:bodyPr/>
        <a:lstStyle/>
        <a:p>
          <a:endParaRPr lang="en-IN"/>
        </a:p>
      </dgm:t>
    </dgm:pt>
    <dgm:pt modelId="{B1BEFB46-0F89-43CE-AFF0-61EFE9C87C6A}">
      <dgm:prSet/>
      <dgm:spPr/>
      <dgm:t>
        <a:bodyPr/>
        <a:lstStyle/>
        <a:p>
          <a:pPr rtl="0"/>
          <a:r>
            <a:rPr lang="en-US" b="1" i="1" smtClean="0"/>
            <a:t>Hemorrhage</a:t>
          </a:r>
          <a:r>
            <a:rPr lang="en-US" i="1" smtClean="0"/>
            <a:t>	</a:t>
          </a:r>
          <a:endParaRPr lang="en-IN"/>
        </a:p>
      </dgm:t>
    </dgm:pt>
    <dgm:pt modelId="{E457DF5A-06C9-43DE-BB9A-1048EC873DD6}" type="parTrans" cxnId="{02810596-482A-44AD-A9DC-664F2A46C3C8}">
      <dgm:prSet/>
      <dgm:spPr/>
      <dgm:t>
        <a:bodyPr/>
        <a:lstStyle/>
        <a:p>
          <a:endParaRPr lang="en-IN"/>
        </a:p>
      </dgm:t>
    </dgm:pt>
    <dgm:pt modelId="{558C5A16-1AFA-420F-9C70-0E887D0A57B6}" type="sibTrans" cxnId="{02810596-482A-44AD-A9DC-664F2A46C3C8}">
      <dgm:prSet/>
      <dgm:spPr/>
      <dgm:t>
        <a:bodyPr/>
        <a:lstStyle/>
        <a:p>
          <a:endParaRPr lang="en-IN"/>
        </a:p>
      </dgm:t>
    </dgm:pt>
    <dgm:pt modelId="{EC1C80F7-36F0-488E-BDDE-BB6BE285C7A7}">
      <dgm:prSet/>
      <dgm:spPr/>
      <dgm:t>
        <a:bodyPr/>
        <a:lstStyle/>
        <a:p>
          <a:pPr rtl="0"/>
          <a:r>
            <a:rPr lang="en-US" b="1" i="1" smtClean="0"/>
            <a:t>Location of exposure </a:t>
          </a:r>
          <a:endParaRPr lang="en-IN"/>
        </a:p>
      </dgm:t>
    </dgm:pt>
    <dgm:pt modelId="{0BDFC344-72D0-4D9B-9D07-19FA32F8EA61}" type="parTrans" cxnId="{52F0EF43-9188-414A-9D98-37B42548511A}">
      <dgm:prSet/>
      <dgm:spPr/>
      <dgm:t>
        <a:bodyPr/>
        <a:lstStyle/>
        <a:p>
          <a:endParaRPr lang="en-IN"/>
        </a:p>
      </dgm:t>
    </dgm:pt>
    <dgm:pt modelId="{8E40EF77-9D79-446A-9723-0D5BB2DDA065}" type="sibTrans" cxnId="{52F0EF43-9188-414A-9D98-37B42548511A}">
      <dgm:prSet/>
      <dgm:spPr/>
      <dgm:t>
        <a:bodyPr/>
        <a:lstStyle/>
        <a:p>
          <a:endParaRPr lang="en-IN"/>
        </a:p>
      </dgm:t>
    </dgm:pt>
    <dgm:pt modelId="{D89862E4-4E8F-4C12-BC2A-3ED1DA3EE649}">
      <dgm:prSet/>
      <dgm:spPr/>
      <dgm:t>
        <a:bodyPr/>
        <a:lstStyle/>
        <a:p>
          <a:pPr rtl="0"/>
          <a:r>
            <a:rPr lang="en-US" b="1" i="1" dirty="0" smtClean="0"/>
            <a:t>Isolation  </a:t>
          </a:r>
          <a:endParaRPr lang="en-IN" dirty="0"/>
        </a:p>
      </dgm:t>
    </dgm:pt>
    <dgm:pt modelId="{D9998ADB-91EC-4344-B790-95161BC05996}" type="parTrans" cxnId="{26B4597F-FAC4-476A-8ABB-DD52183EE5F8}">
      <dgm:prSet/>
      <dgm:spPr/>
      <dgm:t>
        <a:bodyPr/>
        <a:lstStyle/>
        <a:p>
          <a:endParaRPr lang="en-IN"/>
        </a:p>
      </dgm:t>
    </dgm:pt>
    <dgm:pt modelId="{87F5A0C0-B825-46B2-9B22-B12DCB72D3C8}" type="sibTrans" cxnId="{26B4597F-FAC4-476A-8ABB-DD52183EE5F8}">
      <dgm:prSet/>
      <dgm:spPr/>
      <dgm:t>
        <a:bodyPr/>
        <a:lstStyle/>
        <a:p>
          <a:endParaRPr lang="en-IN"/>
        </a:p>
      </dgm:t>
    </dgm:pt>
    <dgm:pt modelId="{F9608C71-D44C-447D-BD81-C956420883E5}" type="pres">
      <dgm:prSet presAssocID="{1BD0E0C8-3DE3-42EC-9062-F289B7B09164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IN"/>
        </a:p>
      </dgm:t>
    </dgm:pt>
    <dgm:pt modelId="{9CF31E10-BE03-45D4-995A-E6F135E4BB38}" type="pres">
      <dgm:prSet presAssocID="{1BD0E0C8-3DE3-42EC-9062-F289B7B09164}" presName="pyramid" presStyleLbl="node1" presStyleIdx="0" presStyleCnt="1"/>
      <dgm:spPr/>
    </dgm:pt>
    <dgm:pt modelId="{DE6CDAE5-763C-4A3C-94D0-D2549141CBFE}" type="pres">
      <dgm:prSet presAssocID="{1BD0E0C8-3DE3-42EC-9062-F289B7B09164}" presName="theList" presStyleCnt="0"/>
      <dgm:spPr/>
    </dgm:pt>
    <dgm:pt modelId="{976D809A-6531-49F0-A976-CA27BCEB0F9A}" type="pres">
      <dgm:prSet presAssocID="{54F31199-1E3B-480C-91C1-8806D9CA2732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045937D-7F7A-4401-A372-32D7B44FB1E2}" type="pres">
      <dgm:prSet presAssocID="{54F31199-1E3B-480C-91C1-8806D9CA2732}" presName="aSpace" presStyleCnt="0"/>
      <dgm:spPr/>
    </dgm:pt>
    <dgm:pt modelId="{97211732-1CC7-4A03-87F1-1CA1A28D950A}" type="pres">
      <dgm:prSet presAssocID="{B1BEFB46-0F89-43CE-AFF0-61EFE9C87C6A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8CD039E-F92E-4C33-A859-1E271D3A1182}" type="pres">
      <dgm:prSet presAssocID="{B1BEFB46-0F89-43CE-AFF0-61EFE9C87C6A}" presName="aSpace" presStyleCnt="0"/>
      <dgm:spPr/>
    </dgm:pt>
    <dgm:pt modelId="{CB7427E9-DFE2-48C1-A273-5817F7649922}" type="pres">
      <dgm:prSet presAssocID="{EC1C80F7-36F0-488E-BDDE-BB6BE285C7A7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CB7928-E877-442E-96FE-32FBDF349283}" type="pres">
      <dgm:prSet presAssocID="{EC1C80F7-36F0-488E-BDDE-BB6BE285C7A7}" presName="aSpace" presStyleCnt="0"/>
      <dgm:spPr/>
    </dgm:pt>
    <dgm:pt modelId="{4C126019-1369-469E-B1D9-1E44975AA4F2}" type="pres">
      <dgm:prSet presAssocID="{D89862E4-4E8F-4C12-BC2A-3ED1DA3EE649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F65D8FE-1B11-4679-8189-B6174A355398}" type="pres">
      <dgm:prSet presAssocID="{D89862E4-4E8F-4C12-BC2A-3ED1DA3EE649}" presName="aSpace" presStyleCnt="0"/>
      <dgm:spPr/>
    </dgm:pt>
  </dgm:ptLst>
  <dgm:cxnLst>
    <dgm:cxn modelId="{C2A1540B-8C1B-4521-836D-BF157A0647D0}" type="presOf" srcId="{1BD0E0C8-3DE3-42EC-9062-F289B7B09164}" destId="{F9608C71-D44C-447D-BD81-C956420883E5}" srcOrd="0" destOrd="0" presId="urn:microsoft.com/office/officeart/2005/8/layout/pyramid2"/>
    <dgm:cxn modelId="{07E8AAD9-2351-4DBB-9FF1-86485B987F05}" type="presOf" srcId="{D89862E4-4E8F-4C12-BC2A-3ED1DA3EE649}" destId="{4C126019-1369-469E-B1D9-1E44975AA4F2}" srcOrd="0" destOrd="0" presId="urn:microsoft.com/office/officeart/2005/8/layout/pyramid2"/>
    <dgm:cxn modelId="{26B4597F-FAC4-476A-8ABB-DD52183EE5F8}" srcId="{1BD0E0C8-3DE3-42EC-9062-F289B7B09164}" destId="{D89862E4-4E8F-4C12-BC2A-3ED1DA3EE649}" srcOrd="3" destOrd="0" parTransId="{D9998ADB-91EC-4344-B790-95161BC05996}" sibTransId="{87F5A0C0-B825-46B2-9B22-B12DCB72D3C8}"/>
    <dgm:cxn modelId="{52F0EF43-9188-414A-9D98-37B42548511A}" srcId="{1BD0E0C8-3DE3-42EC-9062-F289B7B09164}" destId="{EC1C80F7-36F0-488E-BDDE-BB6BE285C7A7}" srcOrd="2" destOrd="0" parTransId="{0BDFC344-72D0-4D9B-9D07-19FA32F8EA61}" sibTransId="{8E40EF77-9D79-446A-9723-0D5BB2DDA065}"/>
    <dgm:cxn modelId="{FC726621-D2C2-428A-A8AA-FF589B91DDD9}" srcId="{1BD0E0C8-3DE3-42EC-9062-F289B7B09164}" destId="{54F31199-1E3B-480C-91C1-8806D9CA2732}" srcOrd="0" destOrd="0" parTransId="{A3C8CDBE-9D59-4123-90B4-9CD25EC64943}" sibTransId="{849DD674-6313-43BB-A22F-57CD445929C6}"/>
    <dgm:cxn modelId="{B33F4797-4344-4178-A766-570491CE0CE6}" type="presOf" srcId="{B1BEFB46-0F89-43CE-AFF0-61EFE9C87C6A}" destId="{97211732-1CC7-4A03-87F1-1CA1A28D950A}" srcOrd="0" destOrd="0" presId="urn:microsoft.com/office/officeart/2005/8/layout/pyramid2"/>
    <dgm:cxn modelId="{4A856551-3ED5-46FF-90F4-C9FBDF810258}" type="presOf" srcId="{54F31199-1E3B-480C-91C1-8806D9CA2732}" destId="{976D809A-6531-49F0-A976-CA27BCEB0F9A}" srcOrd="0" destOrd="0" presId="urn:microsoft.com/office/officeart/2005/8/layout/pyramid2"/>
    <dgm:cxn modelId="{02810596-482A-44AD-A9DC-664F2A46C3C8}" srcId="{1BD0E0C8-3DE3-42EC-9062-F289B7B09164}" destId="{B1BEFB46-0F89-43CE-AFF0-61EFE9C87C6A}" srcOrd="1" destOrd="0" parTransId="{E457DF5A-06C9-43DE-BB9A-1048EC873DD6}" sibTransId="{558C5A16-1AFA-420F-9C70-0E887D0A57B6}"/>
    <dgm:cxn modelId="{3B9CA1A8-6382-4F94-B162-453D98644ED9}" type="presOf" srcId="{EC1C80F7-36F0-488E-BDDE-BB6BE285C7A7}" destId="{CB7427E9-DFE2-48C1-A273-5817F7649922}" srcOrd="0" destOrd="0" presId="urn:microsoft.com/office/officeart/2005/8/layout/pyramid2"/>
    <dgm:cxn modelId="{E5C37D11-C122-41B8-BA68-45A44DAF5F22}" type="presParOf" srcId="{F9608C71-D44C-447D-BD81-C956420883E5}" destId="{9CF31E10-BE03-45D4-995A-E6F135E4BB38}" srcOrd="0" destOrd="0" presId="urn:microsoft.com/office/officeart/2005/8/layout/pyramid2"/>
    <dgm:cxn modelId="{326AFD8C-FFED-47B4-8249-181FF05503F0}" type="presParOf" srcId="{F9608C71-D44C-447D-BD81-C956420883E5}" destId="{DE6CDAE5-763C-4A3C-94D0-D2549141CBFE}" srcOrd="1" destOrd="0" presId="urn:microsoft.com/office/officeart/2005/8/layout/pyramid2"/>
    <dgm:cxn modelId="{9B3917E8-D5F6-414D-8C4D-4CFC505BD6AF}" type="presParOf" srcId="{DE6CDAE5-763C-4A3C-94D0-D2549141CBFE}" destId="{976D809A-6531-49F0-A976-CA27BCEB0F9A}" srcOrd="0" destOrd="0" presId="urn:microsoft.com/office/officeart/2005/8/layout/pyramid2"/>
    <dgm:cxn modelId="{3D8C5163-8AAC-4185-9CE1-489EC75C1B49}" type="presParOf" srcId="{DE6CDAE5-763C-4A3C-94D0-D2549141CBFE}" destId="{5045937D-7F7A-4401-A372-32D7B44FB1E2}" srcOrd="1" destOrd="0" presId="urn:microsoft.com/office/officeart/2005/8/layout/pyramid2"/>
    <dgm:cxn modelId="{1D7A581F-423D-4EA2-9F0C-A9E5D811248E}" type="presParOf" srcId="{DE6CDAE5-763C-4A3C-94D0-D2549141CBFE}" destId="{97211732-1CC7-4A03-87F1-1CA1A28D950A}" srcOrd="2" destOrd="0" presId="urn:microsoft.com/office/officeart/2005/8/layout/pyramid2"/>
    <dgm:cxn modelId="{6758269E-E379-4DE4-9457-610F97C79522}" type="presParOf" srcId="{DE6CDAE5-763C-4A3C-94D0-D2549141CBFE}" destId="{28CD039E-F92E-4C33-A859-1E271D3A1182}" srcOrd="3" destOrd="0" presId="urn:microsoft.com/office/officeart/2005/8/layout/pyramid2"/>
    <dgm:cxn modelId="{485736AB-A6E1-4F15-BED9-A7510492E072}" type="presParOf" srcId="{DE6CDAE5-763C-4A3C-94D0-D2549141CBFE}" destId="{CB7427E9-DFE2-48C1-A273-5817F7649922}" srcOrd="4" destOrd="0" presId="urn:microsoft.com/office/officeart/2005/8/layout/pyramid2"/>
    <dgm:cxn modelId="{42A33A53-9355-4B72-971B-63EDA251FD7B}" type="presParOf" srcId="{DE6CDAE5-763C-4A3C-94D0-D2549141CBFE}" destId="{33CB7928-E877-442E-96FE-32FBDF349283}" srcOrd="5" destOrd="0" presId="urn:microsoft.com/office/officeart/2005/8/layout/pyramid2"/>
    <dgm:cxn modelId="{7DC77D6B-53A3-4C5D-9A95-08E4B9445B12}" type="presParOf" srcId="{DE6CDAE5-763C-4A3C-94D0-D2549141CBFE}" destId="{4C126019-1369-469E-B1D9-1E44975AA4F2}" srcOrd="6" destOrd="0" presId="urn:microsoft.com/office/officeart/2005/8/layout/pyramid2"/>
    <dgm:cxn modelId="{C18DCED7-869F-4119-B0E8-3FC2C056FB76}" type="presParOf" srcId="{DE6CDAE5-763C-4A3C-94D0-D2549141CBFE}" destId="{FF65D8FE-1B11-4679-8189-B6174A355398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EF5619-FBE6-4255-AB0F-EF097A8C69A3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733FE76-C20E-4371-A6A3-3EC5FB6EB613}">
      <dgm:prSet/>
      <dgm:spPr/>
      <dgm:t>
        <a:bodyPr/>
        <a:lstStyle/>
        <a:p>
          <a:pPr rtl="0"/>
          <a:r>
            <a:rPr lang="en-US" smtClean="0"/>
            <a:t>Laser treatment</a:t>
          </a:r>
          <a:endParaRPr lang="en-IN"/>
        </a:p>
      </dgm:t>
    </dgm:pt>
    <dgm:pt modelId="{07639099-C429-4C03-BFDA-24E490AE18CE}" type="parTrans" cxnId="{C8926ADD-F16B-47D3-8939-2D1941B66449}">
      <dgm:prSet/>
      <dgm:spPr/>
      <dgm:t>
        <a:bodyPr/>
        <a:lstStyle/>
        <a:p>
          <a:endParaRPr lang="en-IN"/>
        </a:p>
      </dgm:t>
    </dgm:pt>
    <dgm:pt modelId="{7FE194FD-6CC1-497A-B15F-7DF66E4EE979}" type="sibTrans" cxnId="{C8926ADD-F16B-47D3-8939-2D1941B66449}">
      <dgm:prSet/>
      <dgm:spPr/>
      <dgm:t>
        <a:bodyPr/>
        <a:lstStyle/>
        <a:p>
          <a:endParaRPr lang="en-IN"/>
        </a:p>
      </dgm:t>
    </dgm:pt>
    <dgm:pt modelId="{B809802F-0DD8-42C2-AF54-1D5DB9F8995F}">
      <dgm:prSet/>
      <dgm:spPr/>
      <dgm:t>
        <a:bodyPr/>
        <a:lstStyle/>
        <a:p>
          <a:pPr rtl="0"/>
          <a:r>
            <a:rPr lang="en-US" b="0" smtClean="0"/>
            <a:t>Sterilizes exposed pulp and surrounding dentin</a:t>
          </a:r>
          <a:endParaRPr lang="en-IN"/>
        </a:p>
      </dgm:t>
    </dgm:pt>
    <dgm:pt modelId="{76D126F0-9207-4F91-AE7A-F3062A7CFC69}" type="parTrans" cxnId="{D9C6D344-E853-4D2C-8AB1-471571E12901}">
      <dgm:prSet/>
      <dgm:spPr/>
      <dgm:t>
        <a:bodyPr/>
        <a:lstStyle/>
        <a:p>
          <a:endParaRPr lang="en-IN"/>
        </a:p>
      </dgm:t>
    </dgm:pt>
    <dgm:pt modelId="{1A78DE1D-A6A0-4934-B65A-BB31E05BEF23}" type="sibTrans" cxnId="{D9C6D344-E853-4D2C-8AB1-471571E12901}">
      <dgm:prSet/>
      <dgm:spPr/>
      <dgm:t>
        <a:bodyPr/>
        <a:lstStyle/>
        <a:p>
          <a:endParaRPr lang="en-IN"/>
        </a:p>
      </dgm:t>
    </dgm:pt>
    <dgm:pt modelId="{6DE27E46-9060-4BC4-919E-EB42EF69D203}">
      <dgm:prSet/>
      <dgm:spPr/>
      <dgm:t>
        <a:bodyPr/>
        <a:lstStyle/>
        <a:p>
          <a:pPr rtl="0"/>
          <a:r>
            <a:rPr lang="en-US" b="0" smtClean="0"/>
            <a:t>Scar formation owing to thermal effect</a:t>
          </a:r>
          <a:endParaRPr lang="en-IN"/>
        </a:p>
      </dgm:t>
    </dgm:pt>
    <dgm:pt modelId="{23DC033B-4BA2-4678-8138-46D7CF745880}" type="parTrans" cxnId="{6F9CD87D-1BC2-4247-8F02-673704FA5AED}">
      <dgm:prSet/>
      <dgm:spPr/>
      <dgm:t>
        <a:bodyPr/>
        <a:lstStyle/>
        <a:p>
          <a:endParaRPr lang="en-IN"/>
        </a:p>
      </dgm:t>
    </dgm:pt>
    <dgm:pt modelId="{2CA6E8A6-501B-409A-8EAA-4DE24A11DC03}" type="sibTrans" cxnId="{6F9CD87D-1BC2-4247-8F02-673704FA5AED}">
      <dgm:prSet/>
      <dgm:spPr/>
      <dgm:t>
        <a:bodyPr/>
        <a:lstStyle/>
        <a:p>
          <a:endParaRPr lang="en-IN"/>
        </a:p>
      </dgm:t>
    </dgm:pt>
    <dgm:pt modelId="{82E906D6-AEB5-43CF-BD9F-4D25B511233F}">
      <dgm:prSet/>
      <dgm:spPr/>
      <dgm:t>
        <a:bodyPr/>
        <a:lstStyle/>
        <a:p>
          <a:pPr rtl="0"/>
          <a:r>
            <a:rPr lang="en-US" b="0" smtClean="0"/>
            <a:t>Both above – preserve pulp from bacterial invasion and help efficiently control hemorrhage</a:t>
          </a:r>
          <a:endParaRPr lang="en-IN"/>
        </a:p>
      </dgm:t>
    </dgm:pt>
    <dgm:pt modelId="{9AE26CC5-A20E-4322-9E7D-4131FFA3E6E4}" type="parTrans" cxnId="{F93E5C83-EE14-44F1-8D48-5F5BC80722EF}">
      <dgm:prSet/>
      <dgm:spPr/>
      <dgm:t>
        <a:bodyPr/>
        <a:lstStyle/>
        <a:p>
          <a:endParaRPr lang="en-IN"/>
        </a:p>
      </dgm:t>
    </dgm:pt>
    <dgm:pt modelId="{86E919E2-1C2A-47E1-8C94-6C06AF2004C4}" type="sibTrans" cxnId="{F93E5C83-EE14-44F1-8D48-5F5BC80722EF}">
      <dgm:prSet/>
      <dgm:spPr/>
      <dgm:t>
        <a:bodyPr/>
        <a:lstStyle/>
        <a:p>
          <a:endParaRPr lang="en-IN"/>
        </a:p>
      </dgm:t>
    </dgm:pt>
    <dgm:pt modelId="{02EBBD3A-1417-4DFA-B72E-6216FE9F4CAF}">
      <dgm:prSet/>
      <dgm:spPr/>
      <dgm:t>
        <a:bodyPr/>
        <a:lstStyle/>
        <a:p>
          <a:pPr rtl="0"/>
          <a:r>
            <a:rPr lang="en-US" b="0" smtClean="0"/>
            <a:t>Direct stimulation of dentinogenesis.</a:t>
          </a:r>
          <a:endParaRPr lang="en-IN"/>
        </a:p>
      </dgm:t>
    </dgm:pt>
    <dgm:pt modelId="{276ED13D-9FF9-449D-84DC-3BBE0637C179}" type="parTrans" cxnId="{52D63857-7550-49E5-B17D-9C983DF18C65}">
      <dgm:prSet/>
      <dgm:spPr/>
      <dgm:t>
        <a:bodyPr/>
        <a:lstStyle/>
        <a:p>
          <a:endParaRPr lang="en-IN"/>
        </a:p>
      </dgm:t>
    </dgm:pt>
    <dgm:pt modelId="{8DB5632D-EBA9-41E6-94AB-107D369089C2}" type="sibTrans" cxnId="{52D63857-7550-49E5-B17D-9C983DF18C65}">
      <dgm:prSet/>
      <dgm:spPr/>
      <dgm:t>
        <a:bodyPr/>
        <a:lstStyle/>
        <a:p>
          <a:endParaRPr lang="en-IN"/>
        </a:p>
      </dgm:t>
    </dgm:pt>
    <dgm:pt modelId="{5996AD7B-BC97-4BCE-9DA8-15BAA953B49A}">
      <dgm:prSet/>
      <dgm:spPr/>
      <dgm:t>
        <a:bodyPr/>
        <a:lstStyle/>
        <a:p>
          <a:pPr rtl="0"/>
          <a:endParaRPr lang="en-IN"/>
        </a:p>
      </dgm:t>
    </dgm:pt>
    <dgm:pt modelId="{15CBA1D4-50F7-419A-B7FC-2EC71EED455C}" type="parTrans" cxnId="{1DCF4495-8644-44A8-980F-5E38CFE4FAED}">
      <dgm:prSet/>
      <dgm:spPr/>
      <dgm:t>
        <a:bodyPr/>
        <a:lstStyle/>
        <a:p>
          <a:endParaRPr lang="en-IN"/>
        </a:p>
      </dgm:t>
    </dgm:pt>
    <dgm:pt modelId="{CD78E170-5224-4AF3-8EC9-AD7DC76C4464}" type="sibTrans" cxnId="{1DCF4495-8644-44A8-980F-5E38CFE4FAED}">
      <dgm:prSet/>
      <dgm:spPr/>
      <dgm:t>
        <a:bodyPr/>
        <a:lstStyle/>
        <a:p>
          <a:endParaRPr lang="en-IN"/>
        </a:p>
      </dgm:t>
    </dgm:pt>
    <dgm:pt modelId="{1E869E70-D395-437F-9183-FF1EEB36849B}" type="pres">
      <dgm:prSet presAssocID="{1DEF5619-FBE6-4255-AB0F-EF097A8C69A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C10D5AD-3641-47F8-8BAF-C5D10A73D596}" type="pres">
      <dgm:prSet presAssocID="{8733FE76-C20E-4371-A6A3-3EC5FB6EB613}" presName="composite" presStyleCnt="0"/>
      <dgm:spPr/>
    </dgm:pt>
    <dgm:pt modelId="{0305C120-1E6F-47D8-A6CB-64074393705B}" type="pres">
      <dgm:prSet presAssocID="{8733FE76-C20E-4371-A6A3-3EC5FB6EB613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7760E39-8872-49DA-A1CB-758905068CED}" type="pres">
      <dgm:prSet presAssocID="{8733FE76-C20E-4371-A6A3-3EC5FB6EB613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F9CD87D-1BC2-4247-8F02-673704FA5AED}" srcId="{8733FE76-C20E-4371-A6A3-3EC5FB6EB613}" destId="{6DE27E46-9060-4BC4-919E-EB42EF69D203}" srcOrd="1" destOrd="0" parTransId="{23DC033B-4BA2-4678-8138-46D7CF745880}" sibTransId="{2CA6E8A6-501B-409A-8EAA-4DE24A11DC03}"/>
    <dgm:cxn modelId="{C8926ADD-F16B-47D3-8939-2D1941B66449}" srcId="{1DEF5619-FBE6-4255-AB0F-EF097A8C69A3}" destId="{8733FE76-C20E-4371-A6A3-3EC5FB6EB613}" srcOrd="0" destOrd="0" parTransId="{07639099-C429-4C03-BFDA-24E490AE18CE}" sibTransId="{7FE194FD-6CC1-497A-B15F-7DF66E4EE979}"/>
    <dgm:cxn modelId="{D09BD8F4-D11C-4FF6-8C69-92057217D8A5}" type="presOf" srcId="{6DE27E46-9060-4BC4-919E-EB42EF69D203}" destId="{B7760E39-8872-49DA-A1CB-758905068CED}" srcOrd="0" destOrd="1" presId="urn:microsoft.com/office/officeart/2005/8/layout/chevron2"/>
    <dgm:cxn modelId="{D9C6D344-E853-4D2C-8AB1-471571E12901}" srcId="{8733FE76-C20E-4371-A6A3-3EC5FB6EB613}" destId="{B809802F-0DD8-42C2-AF54-1D5DB9F8995F}" srcOrd="0" destOrd="0" parTransId="{76D126F0-9207-4F91-AE7A-F3062A7CFC69}" sibTransId="{1A78DE1D-A6A0-4934-B65A-BB31E05BEF23}"/>
    <dgm:cxn modelId="{D4017272-1595-4307-870B-53411EAA55E2}" type="presOf" srcId="{1DEF5619-FBE6-4255-AB0F-EF097A8C69A3}" destId="{1E869E70-D395-437F-9183-FF1EEB36849B}" srcOrd="0" destOrd="0" presId="urn:microsoft.com/office/officeart/2005/8/layout/chevron2"/>
    <dgm:cxn modelId="{52D63857-7550-49E5-B17D-9C983DF18C65}" srcId="{8733FE76-C20E-4371-A6A3-3EC5FB6EB613}" destId="{02EBBD3A-1417-4DFA-B72E-6216FE9F4CAF}" srcOrd="3" destOrd="0" parTransId="{276ED13D-9FF9-449D-84DC-3BBE0637C179}" sibTransId="{8DB5632D-EBA9-41E6-94AB-107D369089C2}"/>
    <dgm:cxn modelId="{4D671476-14CD-4E2F-95C7-723343E6A7ED}" type="presOf" srcId="{82E906D6-AEB5-43CF-BD9F-4D25B511233F}" destId="{B7760E39-8872-49DA-A1CB-758905068CED}" srcOrd="0" destOrd="2" presId="urn:microsoft.com/office/officeart/2005/8/layout/chevron2"/>
    <dgm:cxn modelId="{AEC204E8-19B0-45AB-BEE4-5477F6EDF533}" type="presOf" srcId="{02EBBD3A-1417-4DFA-B72E-6216FE9F4CAF}" destId="{B7760E39-8872-49DA-A1CB-758905068CED}" srcOrd="0" destOrd="3" presId="urn:microsoft.com/office/officeart/2005/8/layout/chevron2"/>
    <dgm:cxn modelId="{F93E5C83-EE14-44F1-8D48-5F5BC80722EF}" srcId="{8733FE76-C20E-4371-A6A3-3EC5FB6EB613}" destId="{82E906D6-AEB5-43CF-BD9F-4D25B511233F}" srcOrd="2" destOrd="0" parTransId="{9AE26CC5-A20E-4322-9E7D-4131FFA3E6E4}" sibTransId="{86E919E2-1C2A-47E1-8C94-6C06AF2004C4}"/>
    <dgm:cxn modelId="{1DCF4495-8644-44A8-980F-5E38CFE4FAED}" srcId="{02EBBD3A-1417-4DFA-B72E-6216FE9F4CAF}" destId="{5996AD7B-BC97-4BCE-9DA8-15BAA953B49A}" srcOrd="0" destOrd="0" parTransId="{15CBA1D4-50F7-419A-B7FC-2EC71EED455C}" sibTransId="{CD78E170-5224-4AF3-8EC9-AD7DC76C4464}"/>
    <dgm:cxn modelId="{CDADE87F-B4AC-4658-BE4F-0D18B4EC6ADC}" type="presOf" srcId="{8733FE76-C20E-4371-A6A3-3EC5FB6EB613}" destId="{0305C120-1E6F-47D8-A6CB-64074393705B}" srcOrd="0" destOrd="0" presId="urn:microsoft.com/office/officeart/2005/8/layout/chevron2"/>
    <dgm:cxn modelId="{D9AC22A9-7158-41CE-8006-10DCE09CC4BD}" type="presOf" srcId="{5996AD7B-BC97-4BCE-9DA8-15BAA953B49A}" destId="{B7760E39-8872-49DA-A1CB-758905068CED}" srcOrd="0" destOrd="4" presId="urn:microsoft.com/office/officeart/2005/8/layout/chevron2"/>
    <dgm:cxn modelId="{5F5784D1-6FF7-48FD-81B7-6F91EF4A92D8}" type="presOf" srcId="{B809802F-0DD8-42C2-AF54-1D5DB9F8995F}" destId="{B7760E39-8872-49DA-A1CB-758905068CED}" srcOrd="0" destOrd="0" presId="urn:microsoft.com/office/officeart/2005/8/layout/chevron2"/>
    <dgm:cxn modelId="{EF8F83ED-7EC6-4084-BC84-AA87F68C9B6A}" type="presParOf" srcId="{1E869E70-D395-437F-9183-FF1EEB36849B}" destId="{DC10D5AD-3641-47F8-8BAF-C5D10A73D596}" srcOrd="0" destOrd="0" presId="urn:microsoft.com/office/officeart/2005/8/layout/chevron2"/>
    <dgm:cxn modelId="{7F32F524-3008-4EE8-B870-E391E930BFAD}" type="presParOf" srcId="{DC10D5AD-3641-47F8-8BAF-C5D10A73D596}" destId="{0305C120-1E6F-47D8-A6CB-64074393705B}" srcOrd="0" destOrd="0" presId="urn:microsoft.com/office/officeart/2005/8/layout/chevron2"/>
    <dgm:cxn modelId="{E548EC44-8A8F-4F1D-9612-4742B0F754DE}" type="presParOf" srcId="{DC10D5AD-3641-47F8-8BAF-C5D10A73D596}" destId="{B7760E39-8872-49DA-A1CB-758905068C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C74E6E-5184-46B5-A881-C9E2E694D1B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EDA2D31-E265-435E-8E8A-EF52D7949D3B}">
      <dgm:prSet/>
      <dgm:spPr/>
      <dgm:t>
        <a:bodyPr/>
        <a:lstStyle/>
        <a:p>
          <a:pPr rtl="0"/>
          <a:r>
            <a:rPr lang="en-IN" smtClean="0"/>
            <a:t>Limits inflammatory response </a:t>
          </a:r>
          <a:endParaRPr lang="en-IN"/>
        </a:p>
      </dgm:t>
    </dgm:pt>
    <dgm:pt modelId="{896F088D-47A0-4F3B-B589-F2A7EA75313E}" type="parTrans" cxnId="{479BB2EF-10C8-4D67-8765-53BB107B5BA4}">
      <dgm:prSet/>
      <dgm:spPr/>
      <dgm:t>
        <a:bodyPr/>
        <a:lstStyle/>
        <a:p>
          <a:endParaRPr lang="en-IN"/>
        </a:p>
      </dgm:t>
    </dgm:pt>
    <dgm:pt modelId="{79C99C89-FA0C-4A3F-9546-C71ECA397164}" type="sibTrans" cxnId="{479BB2EF-10C8-4D67-8765-53BB107B5BA4}">
      <dgm:prSet/>
      <dgm:spPr/>
      <dgm:t>
        <a:bodyPr/>
        <a:lstStyle/>
        <a:p>
          <a:endParaRPr lang="en-IN"/>
        </a:p>
      </dgm:t>
    </dgm:pt>
    <dgm:pt modelId="{8826F2F3-A106-4CF1-972D-63CEC8590FFC}">
      <dgm:prSet/>
      <dgm:spPr/>
      <dgm:t>
        <a:bodyPr/>
        <a:lstStyle/>
        <a:p>
          <a:pPr rtl="0"/>
          <a:r>
            <a:rPr lang="en-IN" dirty="0" smtClean="0"/>
            <a:t>Accelerates Regeneration</a:t>
          </a:r>
          <a:endParaRPr lang="en-IN" dirty="0"/>
        </a:p>
      </dgm:t>
    </dgm:pt>
    <dgm:pt modelId="{1D954B35-184A-44F1-93A9-90579550BFC7}" type="parTrans" cxnId="{39B8FBB3-EA45-4248-A7C4-18EA915C05F7}">
      <dgm:prSet/>
      <dgm:spPr/>
      <dgm:t>
        <a:bodyPr/>
        <a:lstStyle/>
        <a:p>
          <a:endParaRPr lang="en-IN"/>
        </a:p>
      </dgm:t>
    </dgm:pt>
    <dgm:pt modelId="{A06A988F-11E9-4DDB-880E-28A41188AC58}" type="sibTrans" cxnId="{39B8FBB3-EA45-4248-A7C4-18EA915C05F7}">
      <dgm:prSet/>
      <dgm:spPr/>
      <dgm:t>
        <a:bodyPr/>
        <a:lstStyle/>
        <a:p>
          <a:endParaRPr lang="en-IN"/>
        </a:p>
      </dgm:t>
    </dgm:pt>
    <dgm:pt modelId="{C8C78BEC-87D2-448C-A27A-E5CE939CF5CE}">
      <dgm:prSet/>
      <dgm:spPr/>
      <dgm:t>
        <a:bodyPr/>
        <a:lstStyle/>
        <a:p>
          <a:pPr rtl="0"/>
          <a:r>
            <a:rPr lang="en-IN" dirty="0" smtClean="0"/>
            <a:t>Bio active material decreases risk of pulpal necrosis</a:t>
          </a:r>
          <a:endParaRPr lang="en-IN" dirty="0"/>
        </a:p>
      </dgm:t>
    </dgm:pt>
    <dgm:pt modelId="{4759A60A-FE9F-4FF6-BB9B-8C6C7AD439F8}" type="parTrans" cxnId="{2CE6F2FE-41CD-4EBD-B009-52AF2E88B637}">
      <dgm:prSet/>
      <dgm:spPr/>
      <dgm:t>
        <a:bodyPr/>
        <a:lstStyle/>
        <a:p>
          <a:endParaRPr lang="en-IN"/>
        </a:p>
      </dgm:t>
    </dgm:pt>
    <dgm:pt modelId="{CAE86B2A-8B80-4897-A114-8AE185A06E4E}" type="sibTrans" cxnId="{2CE6F2FE-41CD-4EBD-B009-52AF2E88B637}">
      <dgm:prSet/>
      <dgm:spPr/>
      <dgm:t>
        <a:bodyPr/>
        <a:lstStyle/>
        <a:p>
          <a:endParaRPr lang="en-IN"/>
        </a:p>
      </dgm:t>
    </dgm:pt>
    <dgm:pt modelId="{CA0FD9A0-BACB-47C2-9FFA-AE17D76B4A8E}">
      <dgm:prSet/>
      <dgm:spPr/>
      <dgm:t>
        <a:bodyPr/>
        <a:lstStyle/>
        <a:p>
          <a:pPr rtl="0"/>
          <a:r>
            <a:rPr lang="en-IN" dirty="0" smtClean="0"/>
            <a:t>Avoids excessive calcification ; dose dependent dentin deposition.</a:t>
          </a:r>
          <a:endParaRPr lang="en-IN" dirty="0"/>
        </a:p>
      </dgm:t>
    </dgm:pt>
    <dgm:pt modelId="{1130E786-155E-4250-B538-F53D3412C485}" type="parTrans" cxnId="{527BF5A1-FEC7-4247-8DA4-1CF5C3589EE9}">
      <dgm:prSet/>
      <dgm:spPr/>
      <dgm:t>
        <a:bodyPr/>
        <a:lstStyle/>
        <a:p>
          <a:endParaRPr lang="en-IN"/>
        </a:p>
      </dgm:t>
    </dgm:pt>
    <dgm:pt modelId="{423D9876-6923-4377-94FB-0A6AA594F0B0}" type="sibTrans" cxnId="{527BF5A1-FEC7-4247-8DA4-1CF5C3589EE9}">
      <dgm:prSet/>
      <dgm:spPr/>
      <dgm:t>
        <a:bodyPr/>
        <a:lstStyle/>
        <a:p>
          <a:endParaRPr lang="en-IN"/>
        </a:p>
      </dgm:t>
    </dgm:pt>
    <dgm:pt modelId="{511D52AE-8215-41FC-95F9-30256FC92AD3}">
      <dgm:prSet/>
      <dgm:spPr/>
      <dgm:t>
        <a:bodyPr/>
        <a:lstStyle/>
        <a:p>
          <a:pPr rtl="0"/>
          <a:r>
            <a:rPr lang="en-IN" dirty="0" smtClean="0"/>
            <a:t>Dentin Bridge physiological quality</a:t>
          </a:r>
          <a:endParaRPr lang="en-IN" dirty="0"/>
        </a:p>
      </dgm:t>
    </dgm:pt>
    <dgm:pt modelId="{3ABF7DB0-08C7-4965-B3AF-EEECDACDC719}" type="parTrans" cxnId="{F4D66BBC-F3C3-4917-99A5-F54448B7615C}">
      <dgm:prSet/>
      <dgm:spPr/>
      <dgm:t>
        <a:bodyPr/>
        <a:lstStyle/>
        <a:p>
          <a:endParaRPr lang="en-IN"/>
        </a:p>
      </dgm:t>
    </dgm:pt>
    <dgm:pt modelId="{A0BDB9C1-7917-40AB-90EB-BE69E6DF084E}" type="sibTrans" cxnId="{F4D66BBC-F3C3-4917-99A5-F54448B7615C}">
      <dgm:prSet/>
      <dgm:spPr/>
      <dgm:t>
        <a:bodyPr/>
        <a:lstStyle/>
        <a:p>
          <a:endParaRPr lang="en-IN"/>
        </a:p>
      </dgm:t>
    </dgm:pt>
    <dgm:pt modelId="{4C693AA6-3298-4D82-9349-17FDD9197081}" type="pres">
      <dgm:prSet presAssocID="{48C74E6E-5184-46B5-A881-C9E2E694D1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4010970-D723-41FB-AD31-5211A5223800}" type="pres">
      <dgm:prSet presAssocID="{8EDA2D31-E265-435E-8E8A-EF52D7949D3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F3254FE-5EA8-4C85-9C7D-E0F0FE49C70D}" type="pres">
      <dgm:prSet presAssocID="{79C99C89-FA0C-4A3F-9546-C71ECA397164}" presName="spacer" presStyleCnt="0"/>
      <dgm:spPr/>
    </dgm:pt>
    <dgm:pt modelId="{AB1FDCF9-5AB5-4265-B4EB-352552157747}" type="pres">
      <dgm:prSet presAssocID="{8826F2F3-A106-4CF1-972D-63CEC8590FFC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373B241-74CB-4369-BF01-4A6C1EDE7EDA}" type="pres">
      <dgm:prSet presAssocID="{A06A988F-11E9-4DDB-880E-28A41188AC58}" presName="spacer" presStyleCnt="0"/>
      <dgm:spPr/>
    </dgm:pt>
    <dgm:pt modelId="{D8C76D36-4346-41AC-8F24-0DF45103CC62}" type="pres">
      <dgm:prSet presAssocID="{511D52AE-8215-41FC-95F9-30256FC92AD3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4C59B89-7A7B-4527-B965-EEAAB6095615}" type="pres">
      <dgm:prSet presAssocID="{A0BDB9C1-7917-40AB-90EB-BE69E6DF084E}" presName="spacer" presStyleCnt="0"/>
      <dgm:spPr/>
    </dgm:pt>
    <dgm:pt modelId="{D5544FB4-D0AB-444E-8BA4-E13269CF664B}" type="pres">
      <dgm:prSet presAssocID="{C8C78BEC-87D2-448C-A27A-E5CE939CF5CE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798BCE4-FCEC-40B0-9CAC-BD5880E391D5}" type="pres">
      <dgm:prSet presAssocID="{CAE86B2A-8B80-4897-A114-8AE185A06E4E}" presName="spacer" presStyleCnt="0"/>
      <dgm:spPr/>
    </dgm:pt>
    <dgm:pt modelId="{CEAE40C7-FE77-4D89-BCEC-9390F25BDA1F}" type="pres">
      <dgm:prSet presAssocID="{CA0FD9A0-BACB-47C2-9FFA-AE17D76B4A8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9B8FBB3-EA45-4248-A7C4-18EA915C05F7}" srcId="{48C74E6E-5184-46B5-A881-C9E2E694D1BB}" destId="{8826F2F3-A106-4CF1-972D-63CEC8590FFC}" srcOrd="1" destOrd="0" parTransId="{1D954B35-184A-44F1-93A9-90579550BFC7}" sibTransId="{A06A988F-11E9-4DDB-880E-28A41188AC58}"/>
    <dgm:cxn modelId="{96EE81CF-A8A0-450B-A987-E5B4BF21DF5B}" type="presOf" srcId="{8EDA2D31-E265-435E-8E8A-EF52D7949D3B}" destId="{94010970-D723-41FB-AD31-5211A5223800}" srcOrd="0" destOrd="0" presId="urn:microsoft.com/office/officeart/2005/8/layout/vList2"/>
    <dgm:cxn modelId="{F641E237-C269-4D41-AC25-693773D0F31E}" type="presOf" srcId="{511D52AE-8215-41FC-95F9-30256FC92AD3}" destId="{D8C76D36-4346-41AC-8F24-0DF45103CC62}" srcOrd="0" destOrd="0" presId="urn:microsoft.com/office/officeart/2005/8/layout/vList2"/>
    <dgm:cxn modelId="{6901C8FD-F7F7-4465-BC6C-36AAB80ABF63}" type="presOf" srcId="{8826F2F3-A106-4CF1-972D-63CEC8590FFC}" destId="{AB1FDCF9-5AB5-4265-B4EB-352552157747}" srcOrd="0" destOrd="0" presId="urn:microsoft.com/office/officeart/2005/8/layout/vList2"/>
    <dgm:cxn modelId="{08C6993A-633A-4671-9932-CC99AD16238E}" type="presOf" srcId="{48C74E6E-5184-46B5-A881-C9E2E694D1BB}" destId="{4C693AA6-3298-4D82-9349-17FDD9197081}" srcOrd="0" destOrd="0" presId="urn:microsoft.com/office/officeart/2005/8/layout/vList2"/>
    <dgm:cxn modelId="{088653E3-1C5C-4263-BECB-EC6E0A355F19}" type="presOf" srcId="{CA0FD9A0-BACB-47C2-9FFA-AE17D76B4A8E}" destId="{CEAE40C7-FE77-4D89-BCEC-9390F25BDA1F}" srcOrd="0" destOrd="0" presId="urn:microsoft.com/office/officeart/2005/8/layout/vList2"/>
    <dgm:cxn modelId="{479BB2EF-10C8-4D67-8765-53BB107B5BA4}" srcId="{48C74E6E-5184-46B5-A881-C9E2E694D1BB}" destId="{8EDA2D31-E265-435E-8E8A-EF52D7949D3B}" srcOrd="0" destOrd="0" parTransId="{896F088D-47A0-4F3B-B589-F2A7EA75313E}" sibTransId="{79C99C89-FA0C-4A3F-9546-C71ECA397164}"/>
    <dgm:cxn modelId="{527BF5A1-FEC7-4247-8DA4-1CF5C3589EE9}" srcId="{48C74E6E-5184-46B5-A881-C9E2E694D1BB}" destId="{CA0FD9A0-BACB-47C2-9FFA-AE17D76B4A8E}" srcOrd="4" destOrd="0" parTransId="{1130E786-155E-4250-B538-F53D3412C485}" sibTransId="{423D9876-6923-4377-94FB-0A6AA594F0B0}"/>
    <dgm:cxn modelId="{B19959C3-7780-4CF1-A264-D95128A53BA9}" type="presOf" srcId="{C8C78BEC-87D2-448C-A27A-E5CE939CF5CE}" destId="{D5544FB4-D0AB-444E-8BA4-E13269CF664B}" srcOrd="0" destOrd="0" presId="urn:microsoft.com/office/officeart/2005/8/layout/vList2"/>
    <dgm:cxn modelId="{2CE6F2FE-41CD-4EBD-B009-52AF2E88B637}" srcId="{48C74E6E-5184-46B5-A881-C9E2E694D1BB}" destId="{C8C78BEC-87D2-448C-A27A-E5CE939CF5CE}" srcOrd="3" destOrd="0" parTransId="{4759A60A-FE9F-4FF6-BB9B-8C6C7AD439F8}" sibTransId="{CAE86B2A-8B80-4897-A114-8AE185A06E4E}"/>
    <dgm:cxn modelId="{F4D66BBC-F3C3-4917-99A5-F54448B7615C}" srcId="{48C74E6E-5184-46B5-A881-C9E2E694D1BB}" destId="{511D52AE-8215-41FC-95F9-30256FC92AD3}" srcOrd="2" destOrd="0" parTransId="{3ABF7DB0-08C7-4965-B3AF-EEECDACDC719}" sibTransId="{A0BDB9C1-7917-40AB-90EB-BE69E6DF084E}"/>
    <dgm:cxn modelId="{94C76B59-3D2A-44AA-B84D-557AC2C0881D}" type="presParOf" srcId="{4C693AA6-3298-4D82-9349-17FDD9197081}" destId="{94010970-D723-41FB-AD31-5211A5223800}" srcOrd="0" destOrd="0" presId="urn:microsoft.com/office/officeart/2005/8/layout/vList2"/>
    <dgm:cxn modelId="{B559FC92-9CC0-4293-89C6-00AB78F801B4}" type="presParOf" srcId="{4C693AA6-3298-4D82-9349-17FDD9197081}" destId="{3F3254FE-5EA8-4C85-9C7D-E0F0FE49C70D}" srcOrd="1" destOrd="0" presId="urn:microsoft.com/office/officeart/2005/8/layout/vList2"/>
    <dgm:cxn modelId="{43C088E7-4D60-4AC0-936B-29AB2DE1EAB2}" type="presParOf" srcId="{4C693AA6-3298-4D82-9349-17FDD9197081}" destId="{AB1FDCF9-5AB5-4265-B4EB-352552157747}" srcOrd="2" destOrd="0" presId="urn:microsoft.com/office/officeart/2005/8/layout/vList2"/>
    <dgm:cxn modelId="{402DEF04-82E1-405A-A640-F0F8954068D4}" type="presParOf" srcId="{4C693AA6-3298-4D82-9349-17FDD9197081}" destId="{6373B241-74CB-4369-BF01-4A6C1EDE7EDA}" srcOrd="3" destOrd="0" presId="urn:microsoft.com/office/officeart/2005/8/layout/vList2"/>
    <dgm:cxn modelId="{36FACDF4-A2BA-4093-B85B-F59FDAB170E5}" type="presParOf" srcId="{4C693AA6-3298-4D82-9349-17FDD9197081}" destId="{D8C76D36-4346-41AC-8F24-0DF45103CC62}" srcOrd="4" destOrd="0" presId="urn:microsoft.com/office/officeart/2005/8/layout/vList2"/>
    <dgm:cxn modelId="{D9BE8302-7922-47D1-B479-B5710166CEA7}" type="presParOf" srcId="{4C693AA6-3298-4D82-9349-17FDD9197081}" destId="{D4C59B89-7A7B-4527-B965-EEAAB6095615}" srcOrd="5" destOrd="0" presId="urn:microsoft.com/office/officeart/2005/8/layout/vList2"/>
    <dgm:cxn modelId="{80F8353A-D516-4D1B-AB9C-2D0E0518FA23}" type="presParOf" srcId="{4C693AA6-3298-4D82-9349-17FDD9197081}" destId="{D5544FB4-D0AB-444E-8BA4-E13269CF664B}" srcOrd="6" destOrd="0" presId="urn:microsoft.com/office/officeart/2005/8/layout/vList2"/>
    <dgm:cxn modelId="{4EC23996-46F3-4BB3-BE12-F728E6D0D0BC}" type="presParOf" srcId="{4C693AA6-3298-4D82-9349-17FDD9197081}" destId="{B798BCE4-FCEC-40B0-9CAC-BD5880E391D5}" srcOrd="7" destOrd="0" presId="urn:microsoft.com/office/officeart/2005/8/layout/vList2"/>
    <dgm:cxn modelId="{F1A9199A-F271-43A8-8C9A-CAB5AC09B29F}" type="presParOf" srcId="{4C693AA6-3298-4D82-9349-17FDD9197081}" destId="{CEAE40C7-FE77-4D89-BCEC-9390F25BDA1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EAD55-C6B0-4DE1-A4A3-9209900BED57}">
      <dsp:nvSpPr>
        <dsp:cNvPr id="0" name=""/>
        <dsp:cNvSpPr/>
      </dsp:nvSpPr>
      <dsp:spPr>
        <a:xfrm>
          <a:off x="0" y="587050"/>
          <a:ext cx="8229600" cy="10750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Preservation of vitality of radicular pulp</a:t>
          </a:r>
          <a:endParaRPr lang="en-IN" sz="2200" kern="1200"/>
        </a:p>
      </dsp:txBody>
      <dsp:txXfrm>
        <a:off x="52479" y="639529"/>
        <a:ext cx="8124642" cy="970089"/>
      </dsp:txXfrm>
    </dsp:sp>
    <dsp:sp modelId="{995A9903-8F1A-4DA7-87BD-1C57D92D7D49}">
      <dsp:nvSpPr>
        <dsp:cNvPr id="0" name=""/>
        <dsp:cNvSpPr/>
      </dsp:nvSpPr>
      <dsp:spPr>
        <a:xfrm>
          <a:off x="0" y="1725457"/>
          <a:ext cx="8229600" cy="10750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Relief of pain in patients with acute pulpalgia and inflammatory changes in the tissue</a:t>
          </a:r>
          <a:endParaRPr lang="en-IN" sz="2200" kern="1200"/>
        </a:p>
      </dsp:txBody>
      <dsp:txXfrm>
        <a:off x="52479" y="1777936"/>
        <a:ext cx="8124642" cy="970089"/>
      </dsp:txXfrm>
    </dsp:sp>
    <dsp:sp modelId="{6E4AA121-59D2-45F2-A580-ED2D3ABB5140}">
      <dsp:nvSpPr>
        <dsp:cNvPr id="0" name=""/>
        <dsp:cNvSpPr/>
      </dsp:nvSpPr>
      <dsp:spPr>
        <a:xfrm>
          <a:off x="0" y="2863865"/>
          <a:ext cx="8229600" cy="10750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Ensuring the continuation of normal apexogenesis in immature permanent teeth by retaining the vitality of pulp</a:t>
          </a:r>
          <a:endParaRPr lang="en-IN" sz="2200" kern="1200"/>
        </a:p>
      </dsp:txBody>
      <dsp:txXfrm>
        <a:off x="52479" y="2916344"/>
        <a:ext cx="8124642" cy="97008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F40BB-F7BA-4F7A-A744-FB118098CD68}">
      <dsp:nvSpPr>
        <dsp:cNvPr id="0" name=""/>
        <dsp:cNvSpPr/>
      </dsp:nvSpPr>
      <dsp:spPr>
        <a:xfrm>
          <a:off x="0" y="27039"/>
          <a:ext cx="8229600" cy="1146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Mechanical or carious exposures in permanent teeth with incomplete root formation.</a:t>
          </a:r>
          <a:endParaRPr lang="en-IN" sz="1700" kern="1200"/>
        </a:p>
      </dsp:txBody>
      <dsp:txXfrm>
        <a:off x="55981" y="83020"/>
        <a:ext cx="8117638" cy="1034820"/>
      </dsp:txXfrm>
    </dsp:sp>
    <dsp:sp modelId="{E687E07C-7C03-438E-B042-AEBBDC7C6209}">
      <dsp:nvSpPr>
        <dsp:cNvPr id="0" name=""/>
        <dsp:cNvSpPr/>
      </dsp:nvSpPr>
      <dsp:spPr>
        <a:xfrm>
          <a:off x="0" y="1222782"/>
          <a:ext cx="8229600" cy="1146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Traumatic exposures of longer duration where coronal pulp is inflamed in young permanent teeth.</a:t>
          </a:r>
          <a:endParaRPr lang="en-IN" sz="1700" kern="1200" dirty="0"/>
        </a:p>
      </dsp:txBody>
      <dsp:txXfrm>
        <a:off x="55981" y="1278763"/>
        <a:ext cx="8117638" cy="1034820"/>
      </dsp:txXfrm>
    </dsp:sp>
    <dsp:sp modelId="{ED8F114E-47DD-4D17-8328-445DC85B1A8A}">
      <dsp:nvSpPr>
        <dsp:cNvPr id="0" name=""/>
        <dsp:cNvSpPr/>
      </dsp:nvSpPr>
      <dsp:spPr>
        <a:xfrm>
          <a:off x="0" y="2418525"/>
          <a:ext cx="8229600" cy="1146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Pulpally involved children’s permanent teeth in which the root apex is not completely formed</a:t>
          </a:r>
          <a:endParaRPr lang="en-IN" sz="1700" kern="1200"/>
        </a:p>
      </dsp:txBody>
      <dsp:txXfrm>
        <a:off x="55981" y="2474506"/>
        <a:ext cx="8117638" cy="1034820"/>
      </dsp:txXfrm>
    </dsp:sp>
    <dsp:sp modelId="{3F15E0B9-2DDD-4A34-8F03-9F329C258F00}">
      <dsp:nvSpPr>
        <dsp:cNvPr id="0" name=""/>
        <dsp:cNvSpPr/>
      </dsp:nvSpPr>
      <dsp:spPr>
        <a:xfrm>
          <a:off x="0" y="3614268"/>
          <a:ext cx="8229600" cy="1146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Carious pulp exposure in an asymptomatic primary tooth for </a:t>
          </a:r>
          <a:r>
            <a:rPr lang="en-US" sz="1700" kern="1200" dirty="0" err="1" smtClean="0"/>
            <a:t>eg</a:t>
          </a:r>
          <a:r>
            <a:rPr lang="en-US" sz="1700" kern="1200" dirty="0" smtClean="0"/>
            <a:t>., a child’s posterior tooth with wide open apices that has a small, asymptomatic carious exposure.</a:t>
          </a:r>
          <a:endParaRPr lang="en-IN" sz="1700" kern="1200" dirty="0"/>
        </a:p>
      </dsp:txBody>
      <dsp:txXfrm>
        <a:off x="55981" y="3670249"/>
        <a:ext cx="8117638" cy="10348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D63E53-C389-4BFF-A582-BC3C0648E00E}">
      <dsp:nvSpPr>
        <dsp:cNvPr id="0" name=""/>
        <dsp:cNvSpPr/>
      </dsp:nvSpPr>
      <dsp:spPr>
        <a:xfrm>
          <a:off x="0" y="748558"/>
          <a:ext cx="8229600" cy="550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Patients with irreversible pulpitis</a:t>
          </a:r>
          <a:endParaRPr lang="en-IN" sz="1900" kern="1200"/>
        </a:p>
      </dsp:txBody>
      <dsp:txXfrm>
        <a:off x="26858" y="775416"/>
        <a:ext cx="8175884" cy="496476"/>
      </dsp:txXfrm>
    </dsp:sp>
    <dsp:sp modelId="{0B1AA528-72C1-411D-93FD-DE921DDF1608}">
      <dsp:nvSpPr>
        <dsp:cNvPr id="0" name=""/>
        <dsp:cNvSpPr/>
      </dsp:nvSpPr>
      <dsp:spPr>
        <a:xfrm>
          <a:off x="0" y="1353471"/>
          <a:ext cx="8229600" cy="550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Abnormal sensitivity to heat and cold</a:t>
          </a:r>
          <a:endParaRPr lang="en-IN" sz="1900" kern="1200"/>
        </a:p>
      </dsp:txBody>
      <dsp:txXfrm>
        <a:off x="26858" y="1380329"/>
        <a:ext cx="8175884" cy="496476"/>
      </dsp:txXfrm>
    </dsp:sp>
    <dsp:sp modelId="{3A4813F4-0677-4476-9E62-728B7C3F6223}">
      <dsp:nvSpPr>
        <dsp:cNvPr id="0" name=""/>
        <dsp:cNvSpPr/>
      </dsp:nvSpPr>
      <dsp:spPr>
        <a:xfrm>
          <a:off x="0" y="1958383"/>
          <a:ext cx="8229600" cy="550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Chronic pulpalgia</a:t>
          </a:r>
          <a:endParaRPr lang="en-IN" sz="1900" kern="1200"/>
        </a:p>
      </dsp:txBody>
      <dsp:txXfrm>
        <a:off x="26858" y="1985241"/>
        <a:ext cx="8175884" cy="496476"/>
      </dsp:txXfrm>
    </dsp:sp>
    <dsp:sp modelId="{B88D9352-6A57-417F-8106-1DEE158BB683}">
      <dsp:nvSpPr>
        <dsp:cNvPr id="0" name=""/>
        <dsp:cNvSpPr/>
      </dsp:nvSpPr>
      <dsp:spPr>
        <a:xfrm>
          <a:off x="0" y="2563296"/>
          <a:ext cx="8229600" cy="550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Tenderness to percussion or palpation because of pulpal disease</a:t>
          </a:r>
          <a:endParaRPr lang="en-IN" sz="1900" kern="1200"/>
        </a:p>
      </dsp:txBody>
      <dsp:txXfrm>
        <a:off x="26858" y="2590154"/>
        <a:ext cx="8175884" cy="496476"/>
      </dsp:txXfrm>
    </dsp:sp>
    <dsp:sp modelId="{2079ED1C-D137-4E7C-8A20-672E43B82965}">
      <dsp:nvSpPr>
        <dsp:cNvPr id="0" name=""/>
        <dsp:cNvSpPr/>
      </dsp:nvSpPr>
      <dsp:spPr>
        <a:xfrm>
          <a:off x="0" y="3168208"/>
          <a:ext cx="8229600" cy="550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Periradicular radiographic changes</a:t>
          </a:r>
          <a:endParaRPr lang="en-IN" sz="1900" kern="1200"/>
        </a:p>
      </dsp:txBody>
      <dsp:txXfrm>
        <a:off x="26858" y="3195066"/>
        <a:ext cx="8175884" cy="496476"/>
      </dsp:txXfrm>
    </dsp:sp>
    <dsp:sp modelId="{2F24D628-8BA1-4F65-8A7F-1D9C15C65446}">
      <dsp:nvSpPr>
        <dsp:cNvPr id="0" name=""/>
        <dsp:cNvSpPr/>
      </dsp:nvSpPr>
      <dsp:spPr>
        <a:xfrm>
          <a:off x="0" y="3773121"/>
          <a:ext cx="8229600" cy="550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Marked constriction of pulp chamber or root canals [calcifications]</a:t>
          </a:r>
          <a:endParaRPr lang="en-IN" sz="1900" kern="1200"/>
        </a:p>
      </dsp:txBody>
      <dsp:txXfrm>
        <a:off x="26858" y="3799979"/>
        <a:ext cx="8175884" cy="49647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470BD-A162-4A12-B5CC-90FB9A978DB1}">
      <dsp:nvSpPr>
        <dsp:cNvPr id="0" name=""/>
        <dsp:cNvSpPr/>
      </dsp:nvSpPr>
      <dsp:spPr>
        <a:xfrm>
          <a:off x="0" y="63156"/>
          <a:ext cx="8229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smtClean="0"/>
            <a:t>Calcium hydroxide</a:t>
          </a:r>
          <a:endParaRPr lang="en-IN" sz="2000" kern="1200"/>
        </a:p>
      </dsp:txBody>
      <dsp:txXfrm>
        <a:off x="28272" y="91428"/>
        <a:ext cx="8173056" cy="522605"/>
      </dsp:txXfrm>
    </dsp:sp>
    <dsp:sp modelId="{C892FA50-3E5F-4641-B2C3-27B80E956C53}">
      <dsp:nvSpPr>
        <dsp:cNvPr id="0" name=""/>
        <dsp:cNvSpPr/>
      </dsp:nvSpPr>
      <dsp:spPr>
        <a:xfrm>
          <a:off x="0" y="699906"/>
          <a:ext cx="8229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smtClean="0"/>
            <a:t>Formocresol</a:t>
          </a:r>
          <a:endParaRPr lang="en-IN" sz="2000" kern="1200"/>
        </a:p>
      </dsp:txBody>
      <dsp:txXfrm>
        <a:off x="28272" y="728178"/>
        <a:ext cx="8173056" cy="522605"/>
      </dsp:txXfrm>
    </dsp:sp>
    <dsp:sp modelId="{4934ED35-0018-4E5A-B0C9-0BB5CF32D946}">
      <dsp:nvSpPr>
        <dsp:cNvPr id="0" name=""/>
        <dsp:cNvSpPr/>
      </dsp:nvSpPr>
      <dsp:spPr>
        <a:xfrm>
          <a:off x="0" y="1336656"/>
          <a:ext cx="8229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smtClean="0"/>
            <a:t>Gluteraldehyde</a:t>
          </a:r>
          <a:endParaRPr lang="en-IN" sz="2000" kern="1200"/>
        </a:p>
      </dsp:txBody>
      <dsp:txXfrm>
        <a:off x="28272" y="1364928"/>
        <a:ext cx="8173056" cy="522605"/>
      </dsp:txXfrm>
    </dsp:sp>
    <dsp:sp modelId="{66C69A1F-CFCC-4C44-8212-A380494F8B11}">
      <dsp:nvSpPr>
        <dsp:cNvPr id="0" name=""/>
        <dsp:cNvSpPr/>
      </dsp:nvSpPr>
      <dsp:spPr>
        <a:xfrm>
          <a:off x="0" y="1973406"/>
          <a:ext cx="8229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smtClean="0"/>
            <a:t>Dentin adhesives</a:t>
          </a:r>
          <a:endParaRPr lang="en-IN" sz="2000" kern="1200"/>
        </a:p>
      </dsp:txBody>
      <dsp:txXfrm>
        <a:off x="28272" y="2001678"/>
        <a:ext cx="8173056" cy="522605"/>
      </dsp:txXfrm>
    </dsp:sp>
    <dsp:sp modelId="{E99B77D5-91B5-4490-A3C2-7188E95B54BF}">
      <dsp:nvSpPr>
        <dsp:cNvPr id="0" name=""/>
        <dsp:cNvSpPr/>
      </dsp:nvSpPr>
      <dsp:spPr>
        <a:xfrm>
          <a:off x="0" y="2610156"/>
          <a:ext cx="8229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smtClean="0"/>
            <a:t>Light cure glass ionomers</a:t>
          </a:r>
          <a:endParaRPr lang="en-IN" sz="2000" kern="1200"/>
        </a:p>
      </dsp:txBody>
      <dsp:txXfrm>
        <a:off x="28272" y="2638428"/>
        <a:ext cx="8173056" cy="522605"/>
      </dsp:txXfrm>
    </dsp:sp>
    <dsp:sp modelId="{A1E57BF3-A54A-46ED-97FD-B590C7D1738E}">
      <dsp:nvSpPr>
        <dsp:cNvPr id="0" name=""/>
        <dsp:cNvSpPr/>
      </dsp:nvSpPr>
      <dsp:spPr>
        <a:xfrm>
          <a:off x="0" y="3246906"/>
          <a:ext cx="8229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smtClean="0"/>
            <a:t>Collagen, cyanoacrylates</a:t>
          </a:r>
          <a:endParaRPr lang="en-IN" sz="2000" kern="1200"/>
        </a:p>
      </dsp:txBody>
      <dsp:txXfrm>
        <a:off x="28272" y="3275178"/>
        <a:ext cx="8173056" cy="522605"/>
      </dsp:txXfrm>
    </dsp:sp>
    <dsp:sp modelId="{C6EC2DA1-27B2-4885-B9B2-16DEFF320D81}">
      <dsp:nvSpPr>
        <dsp:cNvPr id="0" name=""/>
        <dsp:cNvSpPr/>
      </dsp:nvSpPr>
      <dsp:spPr>
        <a:xfrm>
          <a:off x="0" y="3883656"/>
          <a:ext cx="8229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smtClean="0"/>
            <a:t>B.M.P’s etc.</a:t>
          </a:r>
          <a:endParaRPr lang="en-IN" sz="2000" kern="1200"/>
        </a:p>
      </dsp:txBody>
      <dsp:txXfrm>
        <a:off x="28272" y="3911928"/>
        <a:ext cx="8173056" cy="52260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1547D-901F-4448-80DB-4FDD582C814C}">
      <dsp:nvSpPr>
        <dsp:cNvPr id="0" name=""/>
        <dsp:cNvSpPr/>
      </dsp:nvSpPr>
      <dsp:spPr>
        <a:xfrm>
          <a:off x="-551493" y="0"/>
          <a:ext cx="6324600" cy="63246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9F2864-7198-4570-BADC-80D0C8E6789B}">
      <dsp:nvSpPr>
        <dsp:cNvPr id="0" name=""/>
        <dsp:cNvSpPr/>
      </dsp:nvSpPr>
      <dsp:spPr>
        <a:xfrm>
          <a:off x="511796" y="633077"/>
          <a:ext cx="8229585" cy="44963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9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Clinically the tooth should be </a:t>
          </a:r>
          <a:r>
            <a:rPr lang="en-US" sz="2000" b="1" kern="1200" dirty="0" smtClean="0"/>
            <a:t>asymptomatic</a:t>
          </a:r>
          <a:r>
            <a:rPr lang="en-US" sz="2000" kern="1200" dirty="0" smtClean="0"/>
            <a:t> without tenderness and mobility</a:t>
          </a:r>
          <a:endParaRPr lang="en-I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</a:t>
          </a:r>
          <a:r>
            <a:rPr lang="en-US" sz="2000" kern="1200" dirty="0" err="1" smtClean="0"/>
            <a:t>periodontium</a:t>
          </a:r>
          <a:r>
            <a:rPr lang="en-US" sz="2000" kern="1200" dirty="0" smtClean="0"/>
            <a:t> should remain </a:t>
          </a:r>
          <a:r>
            <a:rPr lang="en-US" sz="2000" b="1" kern="1200" dirty="0" smtClean="0"/>
            <a:t>healthy without pockets </a:t>
          </a:r>
          <a:r>
            <a:rPr lang="en-US" sz="2000" kern="1200" dirty="0" smtClean="0"/>
            <a:t>or sinus</a:t>
          </a:r>
          <a:endParaRPr lang="en-I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tooth should respond normally to the </a:t>
          </a:r>
          <a:r>
            <a:rPr lang="en-US" sz="2000" b="1" kern="1200" dirty="0" smtClean="0"/>
            <a:t>pulp vitality tests </a:t>
          </a:r>
          <a:endParaRPr lang="en-IN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Radiographically</a:t>
          </a:r>
          <a:r>
            <a:rPr lang="en-US" sz="2000" kern="1200" dirty="0" smtClean="0"/>
            <a:t> a </a:t>
          </a:r>
          <a:r>
            <a:rPr lang="en-US" sz="2000" b="1" kern="1200" dirty="0" smtClean="0"/>
            <a:t>calcific barrier </a:t>
          </a:r>
          <a:r>
            <a:rPr lang="en-US" sz="2000" kern="1200" dirty="0" smtClean="0"/>
            <a:t>should be seen</a:t>
          </a:r>
          <a:endParaRPr lang="en-IN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There should not be external or internal </a:t>
          </a:r>
          <a:r>
            <a:rPr lang="en-US" sz="2000" b="1" kern="1200" dirty="0" err="1" smtClean="0"/>
            <a:t>resorption</a:t>
          </a:r>
          <a:endParaRPr lang="en-IN" sz="2000" b="1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The root formation should have been completed with the </a:t>
          </a:r>
          <a:r>
            <a:rPr lang="en-US" sz="2000" b="1" kern="1200" dirty="0" smtClean="0"/>
            <a:t>apex closed</a:t>
          </a:r>
          <a:endParaRPr lang="en-IN" sz="2000" b="1" kern="1200" dirty="0"/>
        </a:p>
      </dsp:txBody>
      <dsp:txXfrm>
        <a:off x="731292" y="852573"/>
        <a:ext cx="7790593" cy="405740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451E4-495D-4A94-9A05-B3536CA2F9E9}">
      <dsp:nvSpPr>
        <dsp:cNvPr id="0" name=""/>
        <dsp:cNvSpPr/>
      </dsp:nvSpPr>
      <dsp:spPr>
        <a:xfrm rot="5400000">
          <a:off x="3150108" y="-50292"/>
          <a:ext cx="5410200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Sustaining viable </a:t>
          </a:r>
          <a:r>
            <a:rPr lang="en-US" sz="2600" kern="1200" dirty="0" err="1" smtClean="0"/>
            <a:t>Hertwig’s</a:t>
          </a:r>
          <a:r>
            <a:rPr lang="en-US" sz="2600" kern="1200" dirty="0" smtClean="0"/>
            <a:t> sheath</a:t>
          </a:r>
          <a:r>
            <a:rPr lang="en-US" sz="2600" kern="1200" dirty="0" smtClean="0">
              <a:sym typeface="Wingdings" panose="05000000000000000000" pitchFamily="2" charset="2"/>
            </a:rPr>
            <a:t> </a:t>
          </a:r>
          <a:r>
            <a:rPr lang="en-US" sz="2600" kern="1200" dirty="0" smtClean="0"/>
            <a:t>continue root development </a:t>
          </a:r>
          <a:r>
            <a:rPr lang="en-US" sz="2600" kern="1200" dirty="0" smtClean="0">
              <a:sym typeface="Wingdings" panose="05000000000000000000" pitchFamily="2" charset="2"/>
            </a:rPr>
            <a:t> </a:t>
          </a:r>
          <a:r>
            <a:rPr lang="en-US" sz="2600" kern="1200" dirty="0" smtClean="0"/>
            <a:t>root length </a:t>
          </a:r>
          <a:r>
            <a:rPr lang="en-US" sz="2600" kern="1200" dirty="0" smtClean="0">
              <a:sym typeface="Wingdings" panose="05000000000000000000" pitchFamily="2" charset="2"/>
            </a:rPr>
            <a:t></a:t>
          </a:r>
          <a:r>
            <a:rPr lang="en-US" sz="2600" kern="1200" dirty="0" smtClean="0"/>
            <a:t> favorable crown–root ratio.</a:t>
          </a:r>
          <a:endParaRPr lang="en-IN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2600" kern="1200" dirty="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Maintaining pulpal vitality </a:t>
          </a:r>
          <a:r>
            <a:rPr lang="en-US" sz="2600" kern="1200" dirty="0" smtClean="0">
              <a:sym typeface="Wingdings" panose="05000000000000000000" pitchFamily="2" charset="2"/>
            </a:rPr>
            <a:t></a:t>
          </a:r>
          <a:r>
            <a:rPr lang="en-US" sz="2600" kern="1200" dirty="0" smtClean="0"/>
            <a:t>remaining </a:t>
          </a:r>
          <a:r>
            <a:rPr lang="en-US" sz="2600" kern="1200" dirty="0" err="1" smtClean="0"/>
            <a:t>odontoblasts</a:t>
          </a:r>
          <a:r>
            <a:rPr lang="en-US" sz="2600" kern="1200" dirty="0" smtClean="0">
              <a:sym typeface="Wingdings" panose="05000000000000000000" pitchFamily="2" charset="2"/>
            </a:rPr>
            <a:t></a:t>
          </a:r>
          <a:r>
            <a:rPr lang="en-US" sz="2600" kern="1200" dirty="0" smtClean="0"/>
            <a:t> lay down </a:t>
          </a:r>
          <a:r>
            <a:rPr lang="en-US" sz="2600" kern="1200" dirty="0" err="1" smtClean="0"/>
            <a:t>dentin</a:t>
          </a:r>
          <a:r>
            <a:rPr lang="en-US" sz="2600" kern="1200" dirty="0" err="1" smtClean="0">
              <a:sym typeface="Wingdings" panose="05000000000000000000" pitchFamily="2" charset="2"/>
            </a:rPr>
            <a:t></a:t>
          </a:r>
          <a:r>
            <a:rPr lang="en-US" sz="2600" kern="1200" dirty="0" err="1" smtClean="0"/>
            <a:t>produce</a:t>
          </a:r>
          <a:r>
            <a:rPr lang="en-US" sz="2600" kern="1200" dirty="0" smtClean="0"/>
            <a:t> thicker root </a:t>
          </a:r>
          <a:r>
            <a:rPr lang="en-US" sz="2600" kern="1200" dirty="0" smtClean="0">
              <a:sym typeface="Wingdings" panose="05000000000000000000" pitchFamily="2" charset="2"/>
            </a:rPr>
            <a:t> </a:t>
          </a:r>
          <a:r>
            <a:rPr lang="en-US" sz="2600" kern="1200" dirty="0" smtClean="0"/>
            <a:t>decrease root fracture.</a:t>
          </a:r>
          <a:endParaRPr lang="en-IN" sz="2600" kern="1200" dirty="0"/>
        </a:p>
      </dsp:txBody>
      <dsp:txXfrm rot="-5400000">
        <a:off x="3099816" y="264104"/>
        <a:ext cx="5246680" cy="4881992"/>
      </dsp:txXfrm>
    </dsp:sp>
    <dsp:sp modelId="{F697C872-3C1B-4BD6-B8CE-A7194DF8E51A}">
      <dsp:nvSpPr>
        <dsp:cNvPr id="0" name=""/>
        <dsp:cNvSpPr/>
      </dsp:nvSpPr>
      <dsp:spPr>
        <a:xfrm>
          <a:off x="0" y="0"/>
          <a:ext cx="3099816" cy="5410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lvl="0" algn="ctr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Rationale</a:t>
          </a:r>
          <a:endParaRPr lang="en-IN" sz="4300" kern="1200" dirty="0"/>
        </a:p>
      </dsp:txBody>
      <dsp:txXfrm>
        <a:off x="151321" y="151321"/>
        <a:ext cx="2797174" cy="510755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96B9B-4BF3-4750-849D-52521B91453D}">
      <dsp:nvSpPr>
        <dsp:cNvPr id="0" name=""/>
        <dsp:cNvSpPr/>
      </dsp:nvSpPr>
      <dsp:spPr>
        <a:xfrm>
          <a:off x="0" y="39510"/>
          <a:ext cx="8610600" cy="122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Goals</a:t>
          </a:r>
          <a:endParaRPr lang="en-IN" sz="2500" kern="1200"/>
        </a:p>
      </dsp:txBody>
      <dsp:txXfrm>
        <a:off x="59636" y="99146"/>
        <a:ext cx="8491328" cy="1102372"/>
      </dsp:txXfrm>
    </dsp:sp>
    <dsp:sp modelId="{8E73C490-2C08-482C-809B-BE01F1778950}">
      <dsp:nvSpPr>
        <dsp:cNvPr id="0" name=""/>
        <dsp:cNvSpPr/>
      </dsp:nvSpPr>
      <dsp:spPr>
        <a:xfrm>
          <a:off x="0" y="1333155"/>
          <a:ext cx="8610600" cy="122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promoting root end closure, thus creating a natural apical constriction for root canal filling.</a:t>
          </a:r>
          <a:endParaRPr lang="en-IN" sz="2500" kern="1200" dirty="0"/>
        </a:p>
      </dsp:txBody>
      <dsp:txXfrm>
        <a:off x="59636" y="1392791"/>
        <a:ext cx="8491328" cy="1102372"/>
      </dsp:txXfrm>
    </dsp:sp>
    <dsp:sp modelId="{7F87D373-0AAE-4B1C-A5EE-C38F3BC3F9D5}">
      <dsp:nvSpPr>
        <dsp:cNvPr id="0" name=""/>
        <dsp:cNvSpPr/>
      </dsp:nvSpPr>
      <dsp:spPr>
        <a:xfrm>
          <a:off x="0" y="2626800"/>
          <a:ext cx="8610600" cy="122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Generating a dentinal bridging - suggest that the pulp has maintained its vitality.</a:t>
          </a:r>
          <a:endParaRPr lang="en-IN" sz="2500" kern="1200" dirty="0"/>
        </a:p>
      </dsp:txBody>
      <dsp:txXfrm>
        <a:off x="59636" y="2686436"/>
        <a:ext cx="8491328" cy="1102372"/>
      </dsp:txXfrm>
    </dsp:sp>
    <dsp:sp modelId="{3A9B82EE-30B0-480A-A8F8-0A9BF07DE431}">
      <dsp:nvSpPr>
        <dsp:cNvPr id="0" name=""/>
        <dsp:cNvSpPr/>
      </dsp:nvSpPr>
      <dsp:spPr>
        <a:xfrm>
          <a:off x="0" y="3920444"/>
          <a:ext cx="8610600" cy="122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time range 1-2 </a:t>
          </a:r>
          <a:r>
            <a:rPr lang="en-US" sz="2500" kern="1200" dirty="0" err="1" smtClean="0"/>
            <a:t>yrs</a:t>
          </a:r>
          <a:r>
            <a:rPr lang="en-US" sz="2500" kern="1200" dirty="0" smtClean="0"/>
            <a:t>, depending on the degree of tooth development at the time of the procedure.</a:t>
          </a:r>
          <a:endParaRPr lang="en-IN" sz="2500" kern="1200" dirty="0"/>
        </a:p>
      </dsp:txBody>
      <dsp:txXfrm>
        <a:off x="59636" y="3980080"/>
        <a:ext cx="8491328" cy="110237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54204-5C67-40A5-8F9B-1F965EFE4573}">
      <dsp:nvSpPr>
        <dsp:cNvPr id="0" name=""/>
        <dsp:cNvSpPr/>
      </dsp:nvSpPr>
      <dsp:spPr>
        <a:xfrm rot="5400000">
          <a:off x="3782568" y="-164592"/>
          <a:ext cx="4145280" cy="55107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Traumatized or </a:t>
          </a:r>
          <a:r>
            <a:rPr lang="en-US" sz="2700" kern="1200" dirty="0" err="1" smtClean="0"/>
            <a:t>pulpally</a:t>
          </a:r>
          <a:r>
            <a:rPr lang="en-US" sz="2700" kern="1200" dirty="0" smtClean="0"/>
            <a:t> involved vital permanent tooth with open apex.</a:t>
          </a:r>
          <a:endParaRPr lang="en-IN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No history of spontaneous pain.</a:t>
          </a:r>
          <a:endParaRPr lang="en-IN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No sensitivity on percussion.</a:t>
          </a:r>
          <a:endParaRPr lang="en-IN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No hemorrhage.</a:t>
          </a:r>
          <a:endParaRPr lang="en-IN" sz="2700" kern="1200" dirty="0"/>
        </a:p>
      </dsp:txBody>
      <dsp:txXfrm rot="-5400000">
        <a:off x="3099816" y="720516"/>
        <a:ext cx="5308428" cy="3740568"/>
      </dsp:txXfrm>
    </dsp:sp>
    <dsp:sp modelId="{D6ACAC91-1D8C-4571-8F74-3C4FFF7494AF}">
      <dsp:nvSpPr>
        <dsp:cNvPr id="0" name=""/>
        <dsp:cNvSpPr/>
      </dsp:nvSpPr>
      <dsp:spPr>
        <a:xfrm>
          <a:off x="0" y="0"/>
          <a:ext cx="3099816" cy="5181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Indications:</a:t>
          </a:r>
          <a:endParaRPr lang="en-IN" sz="3500" kern="1200"/>
        </a:p>
      </dsp:txBody>
      <dsp:txXfrm>
        <a:off x="151321" y="151321"/>
        <a:ext cx="2797174" cy="487895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42AA6-9BA3-419E-817F-B99C6A18441B}">
      <dsp:nvSpPr>
        <dsp:cNvPr id="0" name=""/>
        <dsp:cNvSpPr/>
      </dsp:nvSpPr>
      <dsp:spPr>
        <a:xfrm>
          <a:off x="3940" y="0"/>
          <a:ext cx="8055572" cy="1054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When radicular pulp has undergone degenerative changes.</a:t>
          </a:r>
          <a:endParaRPr lang="en-IN" sz="2400" kern="1200" dirty="0"/>
        </a:p>
      </dsp:txBody>
      <dsp:txXfrm>
        <a:off x="55399" y="51459"/>
        <a:ext cx="7952654" cy="951231"/>
      </dsp:txXfrm>
    </dsp:sp>
    <dsp:sp modelId="{182D8558-3E71-4FE4-A829-05A5E76FEFBE}">
      <dsp:nvSpPr>
        <dsp:cNvPr id="0" name=""/>
        <dsp:cNvSpPr/>
      </dsp:nvSpPr>
      <dsp:spPr>
        <a:xfrm>
          <a:off x="3940" y="1109268"/>
          <a:ext cx="8055572" cy="1054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Purulent drainage</a:t>
          </a:r>
          <a:endParaRPr lang="en-IN" sz="2400" kern="1200" dirty="0"/>
        </a:p>
      </dsp:txBody>
      <dsp:txXfrm>
        <a:off x="55399" y="1160727"/>
        <a:ext cx="7952654" cy="951231"/>
      </dsp:txXfrm>
    </dsp:sp>
    <dsp:sp modelId="{C392655A-2145-4EAA-8811-BCC24C1B633F}">
      <dsp:nvSpPr>
        <dsp:cNvPr id="0" name=""/>
        <dsp:cNvSpPr/>
      </dsp:nvSpPr>
      <dsp:spPr>
        <a:xfrm>
          <a:off x="3940" y="2216125"/>
          <a:ext cx="8069318" cy="1054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History of prolonged pain </a:t>
          </a:r>
          <a:endParaRPr lang="en-IN" sz="2400" kern="1200" dirty="0"/>
        </a:p>
      </dsp:txBody>
      <dsp:txXfrm>
        <a:off x="55399" y="2267584"/>
        <a:ext cx="7966400" cy="951231"/>
      </dsp:txXfrm>
    </dsp:sp>
    <dsp:sp modelId="{1F1E3D9C-ADDA-4A6E-876D-28DD7A2E05BA}">
      <dsp:nvSpPr>
        <dsp:cNvPr id="0" name=""/>
        <dsp:cNvSpPr/>
      </dsp:nvSpPr>
      <dsp:spPr>
        <a:xfrm>
          <a:off x="3940" y="3322982"/>
          <a:ext cx="8069318" cy="1054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Necrotic debris in canal </a:t>
          </a:r>
          <a:endParaRPr lang="en-IN" sz="2400" kern="1200" dirty="0"/>
        </a:p>
      </dsp:txBody>
      <dsp:txXfrm>
        <a:off x="55399" y="3374441"/>
        <a:ext cx="7966400" cy="951231"/>
      </dsp:txXfrm>
    </dsp:sp>
    <dsp:sp modelId="{D345A757-A00B-4BBE-B184-7BA51768414C}">
      <dsp:nvSpPr>
        <dsp:cNvPr id="0" name=""/>
        <dsp:cNvSpPr/>
      </dsp:nvSpPr>
      <dsp:spPr>
        <a:xfrm>
          <a:off x="3940" y="4429839"/>
          <a:ext cx="8069318" cy="1054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Periapical radiolucency </a:t>
          </a:r>
          <a:endParaRPr lang="en-IN" sz="2400" kern="1200" dirty="0"/>
        </a:p>
      </dsp:txBody>
      <dsp:txXfrm>
        <a:off x="55399" y="4481298"/>
        <a:ext cx="7966400" cy="95123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0B2A2-7BAE-4724-809B-9ED2CBF62D72}">
      <dsp:nvSpPr>
        <dsp:cNvPr id="0" name=""/>
        <dsp:cNvSpPr/>
      </dsp:nvSpPr>
      <dsp:spPr>
        <a:xfrm>
          <a:off x="0" y="83025"/>
          <a:ext cx="8610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Materials used:</a:t>
          </a:r>
          <a:endParaRPr lang="en-IN" sz="2000" kern="1200"/>
        </a:p>
      </dsp:txBody>
      <dsp:txXfrm>
        <a:off x="28272" y="111297"/>
        <a:ext cx="8554056" cy="522605"/>
      </dsp:txXfrm>
    </dsp:sp>
    <dsp:sp modelId="{F98F6DCC-293B-4F98-BF05-7E2B79155665}">
      <dsp:nvSpPr>
        <dsp:cNvPr id="0" name=""/>
        <dsp:cNvSpPr/>
      </dsp:nvSpPr>
      <dsp:spPr>
        <a:xfrm>
          <a:off x="0" y="662175"/>
          <a:ext cx="8610600" cy="34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387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smtClean="0"/>
            <a:t>- </a:t>
          </a:r>
          <a:r>
            <a:rPr lang="en-US" sz="1600" b="1" i="1" kern="1200" smtClean="0"/>
            <a:t>Ca (OH)2</a:t>
          </a:r>
          <a:endParaRPr lang="en-IN" sz="1600" kern="1200"/>
        </a:p>
      </dsp:txBody>
      <dsp:txXfrm>
        <a:off x="0" y="662175"/>
        <a:ext cx="8610600" cy="341550"/>
      </dsp:txXfrm>
    </dsp:sp>
    <dsp:sp modelId="{1BD9BEE2-D3C0-41E7-BA9D-FB382F70B4C2}">
      <dsp:nvSpPr>
        <dsp:cNvPr id="0" name=""/>
        <dsp:cNvSpPr/>
      </dsp:nvSpPr>
      <dsp:spPr>
        <a:xfrm>
          <a:off x="0" y="1003725"/>
          <a:ext cx="8610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- Electrosurgery</a:t>
          </a:r>
          <a:endParaRPr lang="en-IN" sz="2000" kern="1200"/>
        </a:p>
      </dsp:txBody>
      <dsp:txXfrm>
        <a:off x="28272" y="1031997"/>
        <a:ext cx="8554056" cy="522605"/>
      </dsp:txXfrm>
    </dsp:sp>
    <dsp:sp modelId="{92890FC7-203D-4D13-8199-8B8AB9581A7C}">
      <dsp:nvSpPr>
        <dsp:cNvPr id="0" name=""/>
        <dsp:cNvSpPr/>
      </dsp:nvSpPr>
      <dsp:spPr>
        <a:xfrm>
          <a:off x="0" y="1640475"/>
          <a:ext cx="8610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- Laser</a:t>
          </a:r>
          <a:endParaRPr lang="en-IN" sz="2000" kern="1200"/>
        </a:p>
      </dsp:txBody>
      <dsp:txXfrm>
        <a:off x="28272" y="1668747"/>
        <a:ext cx="8554056" cy="522605"/>
      </dsp:txXfrm>
    </dsp:sp>
    <dsp:sp modelId="{BE3243AB-E85E-42DC-BA97-1CD0DCFB7171}">
      <dsp:nvSpPr>
        <dsp:cNvPr id="0" name=""/>
        <dsp:cNvSpPr/>
      </dsp:nvSpPr>
      <dsp:spPr>
        <a:xfrm>
          <a:off x="0" y="2277225"/>
          <a:ext cx="8610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- Bone morphogenic protein</a:t>
          </a:r>
          <a:endParaRPr lang="en-IN" sz="2000" kern="1200"/>
        </a:p>
      </dsp:txBody>
      <dsp:txXfrm>
        <a:off x="28272" y="2305497"/>
        <a:ext cx="8554056" cy="522605"/>
      </dsp:txXfrm>
    </dsp:sp>
    <dsp:sp modelId="{EDE40822-6D4F-4EAE-873F-8D63FB762E56}">
      <dsp:nvSpPr>
        <dsp:cNvPr id="0" name=""/>
        <dsp:cNvSpPr/>
      </dsp:nvSpPr>
      <dsp:spPr>
        <a:xfrm>
          <a:off x="0" y="2913974"/>
          <a:ext cx="8610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- MTA</a:t>
          </a:r>
          <a:endParaRPr lang="en-IN" sz="2000" kern="1200"/>
        </a:p>
      </dsp:txBody>
      <dsp:txXfrm>
        <a:off x="28272" y="2942246"/>
        <a:ext cx="8554056" cy="522605"/>
      </dsp:txXfrm>
    </dsp:sp>
    <dsp:sp modelId="{CB3E3780-1243-40B3-81FC-D7282E946FE1}">
      <dsp:nvSpPr>
        <dsp:cNvPr id="0" name=""/>
        <dsp:cNvSpPr/>
      </dsp:nvSpPr>
      <dsp:spPr>
        <a:xfrm>
          <a:off x="0" y="3550725"/>
          <a:ext cx="8610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- Enriched collagen</a:t>
          </a:r>
          <a:endParaRPr lang="en-IN" sz="2000" kern="1200"/>
        </a:p>
      </dsp:txBody>
      <dsp:txXfrm>
        <a:off x="28272" y="3578997"/>
        <a:ext cx="8554056" cy="522605"/>
      </dsp:txXfrm>
    </dsp:sp>
    <dsp:sp modelId="{12EB563C-B6ED-481B-BA70-C15576B44D83}">
      <dsp:nvSpPr>
        <dsp:cNvPr id="0" name=""/>
        <dsp:cNvSpPr/>
      </dsp:nvSpPr>
      <dsp:spPr>
        <a:xfrm>
          <a:off x="0" y="4187475"/>
          <a:ext cx="8610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- Freeze-dried bone</a:t>
          </a:r>
          <a:endParaRPr lang="en-IN" sz="2000" kern="1200"/>
        </a:p>
      </dsp:txBody>
      <dsp:txXfrm>
        <a:off x="28272" y="4215747"/>
        <a:ext cx="8554056" cy="522605"/>
      </dsp:txXfrm>
    </dsp:sp>
    <dsp:sp modelId="{A05B49C7-84D1-4626-9014-47B5A86F7227}">
      <dsp:nvSpPr>
        <dsp:cNvPr id="0" name=""/>
        <dsp:cNvSpPr/>
      </dsp:nvSpPr>
      <dsp:spPr>
        <a:xfrm>
          <a:off x="0" y="4824225"/>
          <a:ext cx="8610600" cy="5791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- Osteogenic protein</a:t>
          </a:r>
          <a:endParaRPr lang="en-IN" sz="2000" kern="1200"/>
        </a:p>
      </dsp:txBody>
      <dsp:txXfrm>
        <a:off x="28272" y="4852497"/>
        <a:ext cx="8554056" cy="522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97AAF-A2BC-4141-8774-4D528475B0AA}">
      <dsp:nvSpPr>
        <dsp:cNvPr id="0" name=""/>
        <dsp:cNvSpPr/>
      </dsp:nvSpPr>
      <dsp:spPr>
        <a:xfrm>
          <a:off x="3750" y="193890"/>
          <a:ext cx="1639788" cy="4565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Application of rubber dam following local </a:t>
          </a:r>
          <a:r>
            <a:rPr lang="en-US" sz="1600" kern="1200" dirty="0" err="1" smtClean="0"/>
            <a:t>anaesthesia</a:t>
          </a:r>
          <a:r>
            <a:rPr lang="en-US" sz="1600" kern="1200" dirty="0" smtClean="0"/>
            <a:t>.</a:t>
          </a:r>
          <a:endParaRPr lang="en-IN" sz="1600" kern="1200" dirty="0"/>
        </a:p>
      </dsp:txBody>
      <dsp:txXfrm>
        <a:off x="51778" y="241918"/>
        <a:ext cx="1543732" cy="4469163"/>
      </dsp:txXfrm>
    </dsp:sp>
    <dsp:sp modelId="{E083B58A-88B2-48C5-BC21-C49B9FB20F45}">
      <dsp:nvSpPr>
        <dsp:cNvPr id="0" name=""/>
        <dsp:cNvSpPr/>
      </dsp:nvSpPr>
      <dsp:spPr>
        <a:xfrm>
          <a:off x="1807517" y="2273166"/>
          <a:ext cx="347635" cy="406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>
        <a:off x="1807517" y="2354499"/>
        <a:ext cx="243345" cy="244001"/>
      </dsp:txXfrm>
    </dsp:sp>
    <dsp:sp modelId="{B2D5B502-3DF4-4DAF-897F-7CB86AD1227B}">
      <dsp:nvSpPr>
        <dsp:cNvPr id="0" name=""/>
        <dsp:cNvSpPr/>
      </dsp:nvSpPr>
      <dsp:spPr>
        <a:xfrm>
          <a:off x="2299454" y="193890"/>
          <a:ext cx="1639788" cy="45652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Remove all of carious tooth structure and open up the pulp chamber.</a:t>
          </a:r>
          <a:endParaRPr lang="en-IN" sz="1600" kern="1200" dirty="0"/>
        </a:p>
      </dsp:txBody>
      <dsp:txXfrm>
        <a:off x="2347482" y="241918"/>
        <a:ext cx="1543732" cy="4469163"/>
      </dsp:txXfrm>
    </dsp:sp>
    <dsp:sp modelId="{88EA9166-4E76-41B7-B1BB-9658BBCBFE07}">
      <dsp:nvSpPr>
        <dsp:cNvPr id="0" name=""/>
        <dsp:cNvSpPr/>
      </dsp:nvSpPr>
      <dsp:spPr>
        <a:xfrm>
          <a:off x="4103221" y="2273166"/>
          <a:ext cx="347635" cy="406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>
        <a:off x="4103221" y="2354499"/>
        <a:ext cx="243345" cy="244001"/>
      </dsp:txXfrm>
    </dsp:sp>
    <dsp:sp modelId="{FB4C4E1B-F1F2-4179-86A8-07B029CC89FB}">
      <dsp:nvSpPr>
        <dsp:cNvPr id="0" name=""/>
        <dsp:cNvSpPr/>
      </dsp:nvSpPr>
      <dsp:spPr>
        <a:xfrm>
          <a:off x="4595157" y="280015"/>
          <a:ext cx="1639788" cy="4392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Remove coronal pulp tissue with sharp excavators, care is taken to prevent damage to radicular pulp.</a:t>
          </a:r>
          <a:endParaRPr lang="en-IN" sz="1600" kern="1200"/>
        </a:p>
      </dsp:txBody>
      <dsp:txXfrm>
        <a:off x="4643185" y="328043"/>
        <a:ext cx="1543732" cy="4296912"/>
      </dsp:txXfrm>
    </dsp:sp>
    <dsp:sp modelId="{15394EF0-D2B7-4F6E-83D9-7D211F12A6A6}">
      <dsp:nvSpPr>
        <dsp:cNvPr id="0" name=""/>
        <dsp:cNvSpPr/>
      </dsp:nvSpPr>
      <dsp:spPr>
        <a:xfrm>
          <a:off x="6398924" y="2273166"/>
          <a:ext cx="347635" cy="406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300" kern="1200"/>
        </a:p>
      </dsp:txBody>
      <dsp:txXfrm>
        <a:off x="6398924" y="2354499"/>
        <a:ext cx="243345" cy="244001"/>
      </dsp:txXfrm>
    </dsp:sp>
    <dsp:sp modelId="{FD47DECB-0F88-4A4D-A817-E222820379D4}">
      <dsp:nvSpPr>
        <dsp:cNvPr id="0" name=""/>
        <dsp:cNvSpPr/>
      </dsp:nvSpPr>
      <dsp:spPr>
        <a:xfrm>
          <a:off x="6890861" y="452292"/>
          <a:ext cx="1639788" cy="4048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Rinse all the residual debris and control hemorrhage by placement of a moist cotton pellet over the </a:t>
          </a:r>
          <a:r>
            <a:rPr lang="en-US" sz="1600" kern="1200" dirty="0" err="1" smtClean="0"/>
            <a:t>amputed</a:t>
          </a:r>
          <a:r>
            <a:rPr lang="en-US" sz="1600" kern="1200" dirty="0" smtClean="0"/>
            <a:t> pulp.</a:t>
          </a:r>
          <a:endParaRPr lang="en-IN" sz="1600" kern="1200" dirty="0"/>
        </a:p>
      </dsp:txBody>
      <dsp:txXfrm>
        <a:off x="6938889" y="500320"/>
        <a:ext cx="1543732" cy="395235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44ACE-3DC2-4A69-AB00-26EAEB392BA3}">
      <dsp:nvSpPr>
        <dsp:cNvPr id="0" name=""/>
        <dsp:cNvSpPr/>
      </dsp:nvSpPr>
      <dsp:spPr>
        <a:xfrm>
          <a:off x="4238" y="2712"/>
          <a:ext cx="8678323" cy="11859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err="1" smtClean="0"/>
            <a:t>Ca</a:t>
          </a:r>
          <a:r>
            <a:rPr lang="en-US" sz="2700" kern="1200" dirty="0" smtClean="0"/>
            <a:t>(OH)2 mixture is placed over the pulp stumps, followed by temporary restoration.</a:t>
          </a:r>
          <a:endParaRPr lang="en-IN" sz="2700" kern="1200" dirty="0"/>
        </a:p>
      </dsp:txBody>
      <dsp:txXfrm>
        <a:off x="62130" y="60604"/>
        <a:ext cx="8562539" cy="1070134"/>
      </dsp:txXfrm>
    </dsp:sp>
    <dsp:sp modelId="{2B71F823-4AB0-45BE-A2D7-939469DF470B}">
      <dsp:nvSpPr>
        <dsp:cNvPr id="0" name=""/>
        <dsp:cNvSpPr/>
      </dsp:nvSpPr>
      <dsp:spPr>
        <a:xfrm>
          <a:off x="4238" y="1286777"/>
          <a:ext cx="8678323" cy="11859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Follow-up radiographs are taken periodically to check the root development</a:t>
          </a:r>
          <a:endParaRPr lang="en-IN" sz="2700" kern="1200" dirty="0"/>
        </a:p>
      </dsp:txBody>
      <dsp:txXfrm>
        <a:off x="62130" y="1344669"/>
        <a:ext cx="8562539" cy="1070134"/>
      </dsp:txXfrm>
    </dsp:sp>
    <dsp:sp modelId="{0DC0A484-F253-4E0A-BE92-0D363DA9775E}">
      <dsp:nvSpPr>
        <dsp:cNvPr id="0" name=""/>
        <dsp:cNvSpPr/>
      </dsp:nvSpPr>
      <dsp:spPr>
        <a:xfrm>
          <a:off x="4238" y="2493140"/>
          <a:ext cx="8678323" cy="11859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Once root development is complete, the conventional root canal treatment is done.</a:t>
          </a:r>
          <a:endParaRPr lang="en-IN" sz="2700" kern="1200" dirty="0"/>
        </a:p>
      </dsp:txBody>
      <dsp:txXfrm>
        <a:off x="62130" y="2551032"/>
        <a:ext cx="8562539" cy="1070134"/>
      </dsp:txXfrm>
    </dsp:sp>
    <dsp:sp modelId="{A49FEEB7-3228-48A2-BB3D-5E5E53F2DBC9}">
      <dsp:nvSpPr>
        <dsp:cNvPr id="0" name=""/>
        <dsp:cNvSpPr/>
      </dsp:nvSpPr>
      <dsp:spPr>
        <a:xfrm>
          <a:off x="4238" y="3738355"/>
          <a:ext cx="8678323" cy="11859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Recall- 3 monthly interval-determine vitality and extent of pulp maturation.</a:t>
          </a:r>
          <a:endParaRPr lang="en-IN" sz="2700" kern="1200" dirty="0"/>
        </a:p>
      </dsp:txBody>
      <dsp:txXfrm>
        <a:off x="62130" y="3796247"/>
        <a:ext cx="8562539" cy="1070134"/>
      </dsp:txXfrm>
    </dsp:sp>
    <dsp:sp modelId="{972987F4-7A76-4671-A0FA-5B9B0DC5066E}">
      <dsp:nvSpPr>
        <dsp:cNvPr id="0" name=""/>
        <dsp:cNvSpPr/>
      </dsp:nvSpPr>
      <dsp:spPr>
        <a:xfrm>
          <a:off x="4238" y="4983569"/>
          <a:ext cx="8678323" cy="11859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If, evidence of necrotic changes- pulp extirpation and apexification therapy. </a:t>
          </a:r>
          <a:endParaRPr lang="en-IN" sz="2700" kern="1200" dirty="0"/>
        </a:p>
      </dsp:txBody>
      <dsp:txXfrm>
        <a:off x="62130" y="5041461"/>
        <a:ext cx="8562539" cy="107013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09457-F48C-483C-AF89-6E990B68CDC3}">
      <dsp:nvSpPr>
        <dsp:cNvPr id="0" name=""/>
        <dsp:cNvSpPr/>
      </dsp:nvSpPr>
      <dsp:spPr>
        <a:xfrm>
          <a:off x="0" y="69618"/>
          <a:ext cx="8991600" cy="7239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ZnOE</a:t>
          </a:r>
          <a:endParaRPr lang="en-IN" sz="2500" kern="1200"/>
        </a:p>
      </dsp:txBody>
      <dsp:txXfrm>
        <a:off x="35340" y="104958"/>
        <a:ext cx="8920920" cy="653257"/>
      </dsp:txXfrm>
    </dsp:sp>
    <dsp:sp modelId="{E80A8CF0-78F9-4FEC-855C-F6E5BA18A42A}">
      <dsp:nvSpPr>
        <dsp:cNvPr id="0" name=""/>
        <dsp:cNvSpPr/>
      </dsp:nvSpPr>
      <dsp:spPr>
        <a:xfrm>
          <a:off x="0" y="865556"/>
          <a:ext cx="8991600" cy="7239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Bioceramics</a:t>
          </a:r>
          <a:endParaRPr lang="en-IN" sz="2500" kern="1200" dirty="0"/>
        </a:p>
      </dsp:txBody>
      <dsp:txXfrm>
        <a:off x="35340" y="900896"/>
        <a:ext cx="8920920" cy="653257"/>
      </dsp:txXfrm>
    </dsp:sp>
    <dsp:sp modelId="{FCCC3987-ACE0-4B0F-BF7B-46D9D2DCF0CE}">
      <dsp:nvSpPr>
        <dsp:cNvPr id="0" name=""/>
        <dsp:cNvSpPr/>
      </dsp:nvSpPr>
      <dsp:spPr>
        <a:xfrm>
          <a:off x="0" y="1600200"/>
          <a:ext cx="8991600" cy="7239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Biodentin</a:t>
          </a:r>
          <a:endParaRPr lang="en-IN" sz="2500" kern="1200" dirty="0"/>
        </a:p>
      </dsp:txBody>
      <dsp:txXfrm>
        <a:off x="35340" y="1635540"/>
        <a:ext cx="8920920" cy="653257"/>
      </dsp:txXfrm>
    </dsp:sp>
    <dsp:sp modelId="{12AFB2DE-2158-43D5-8AB7-B4DBFB9BBB1D}">
      <dsp:nvSpPr>
        <dsp:cNvPr id="0" name=""/>
        <dsp:cNvSpPr/>
      </dsp:nvSpPr>
      <dsp:spPr>
        <a:xfrm>
          <a:off x="0" y="2457431"/>
          <a:ext cx="8991600" cy="7239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Resorbable tricalcium phosphate.</a:t>
          </a:r>
          <a:endParaRPr lang="en-IN" sz="2500" kern="1200"/>
        </a:p>
      </dsp:txBody>
      <dsp:txXfrm>
        <a:off x="35340" y="2492771"/>
        <a:ext cx="8920920" cy="653257"/>
      </dsp:txXfrm>
    </dsp:sp>
    <dsp:sp modelId="{AB163D6E-6683-4DA2-8981-0AAA0E7F4328}">
      <dsp:nvSpPr>
        <dsp:cNvPr id="0" name=""/>
        <dsp:cNvSpPr/>
      </dsp:nvSpPr>
      <dsp:spPr>
        <a:xfrm>
          <a:off x="0" y="3253368"/>
          <a:ext cx="8991600" cy="7239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Collagen –calcium phosphate gel</a:t>
          </a:r>
          <a:endParaRPr lang="en-IN" sz="2500" kern="1200"/>
        </a:p>
      </dsp:txBody>
      <dsp:txXfrm>
        <a:off x="35340" y="3288708"/>
        <a:ext cx="8920920" cy="653257"/>
      </dsp:txXfrm>
    </dsp:sp>
    <dsp:sp modelId="{90E46CC0-A4D0-4276-AAD9-8F34FF848FEA}">
      <dsp:nvSpPr>
        <dsp:cNvPr id="0" name=""/>
        <dsp:cNvSpPr/>
      </dsp:nvSpPr>
      <dsp:spPr>
        <a:xfrm>
          <a:off x="0" y="4049306"/>
          <a:ext cx="8991600" cy="7239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Ca(OH)2 </a:t>
          </a:r>
          <a:endParaRPr lang="en-IN" sz="2500" kern="1200"/>
        </a:p>
      </dsp:txBody>
      <dsp:txXfrm>
        <a:off x="35340" y="4084646"/>
        <a:ext cx="8920920" cy="653257"/>
      </dsp:txXfrm>
    </dsp:sp>
    <dsp:sp modelId="{5BCC2450-E740-4011-AC4B-BCD34A3D40AE}">
      <dsp:nvSpPr>
        <dsp:cNvPr id="0" name=""/>
        <dsp:cNvSpPr/>
      </dsp:nvSpPr>
      <dsp:spPr>
        <a:xfrm>
          <a:off x="0" y="4845243"/>
          <a:ext cx="8991600" cy="7239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MTA</a:t>
          </a:r>
          <a:endParaRPr lang="en-IN" sz="2500" kern="1200"/>
        </a:p>
      </dsp:txBody>
      <dsp:txXfrm>
        <a:off x="35340" y="4880583"/>
        <a:ext cx="8920920" cy="65325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5760E-9954-4D65-B6A1-E7B84819F9BE}">
      <dsp:nvSpPr>
        <dsp:cNvPr id="0" name=""/>
        <dsp:cNvSpPr/>
      </dsp:nvSpPr>
      <dsp:spPr>
        <a:xfrm>
          <a:off x="0" y="252681"/>
          <a:ext cx="8305800" cy="863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Clinical protocol:</a:t>
          </a:r>
          <a:endParaRPr lang="en-IN" sz="1800" kern="1200"/>
        </a:p>
      </dsp:txBody>
      <dsp:txXfrm>
        <a:off x="42143" y="294824"/>
        <a:ext cx="8221514" cy="779009"/>
      </dsp:txXfrm>
    </dsp:sp>
    <dsp:sp modelId="{11E70044-AC29-40F2-9640-6E73483F0BE0}">
      <dsp:nvSpPr>
        <dsp:cNvPr id="0" name=""/>
        <dsp:cNvSpPr/>
      </dsp:nvSpPr>
      <dsp:spPr>
        <a:xfrm>
          <a:off x="0" y="1167816"/>
          <a:ext cx="8305800" cy="863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Thorough irrigation</a:t>
          </a:r>
          <a:endParaRPr lang="en-IN" sz="1800" kern="1200"/>
        </a:p>
      </dsp:txBody>
      <dsp:txXfrm>
        <a:off x="42143" y="1209959"/>
        <a:ext cx="8221514" cy="779009"/>
      </dsp:txXfrm>
    </dsp:sp>
    <dsp:sp modelId="{2DBB989D-B728-48DB-8DDD-77910BB00267}">
      <dsp:nvSpPr>
        <dsp:cNvPr id="0" name=""/>
        <dsp:cNvSpPr/>
      </dsp:nvSpPr>
      <dsp:spPr>
        <a:xfrm>
          <a:off x="0" y="2082952"/>
          <a:ext cx="8305800" cy="863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Antimicrobial paste slightly short of the remaining vital tissue with a lentulo spiral </a:t>
          </a:r>
          <a:endParaRPr lang="en-IN" sz="1800" kern="1200"/>
        </a:p>
      </dsp:txBody>
      <dsp:txXfrm>
        <a:off x="42143" y="2125095"/>
        <a:ext cx="8221514" cy="779009"/>
      </dsp:txXfrm>
    </dsp:sp>
    <dsp:sp modelId="{82332A98-4816-40BC-80CC-9C30389DDDDC}">
      <dsp:nvSpPr>
        <dsp:cNvPr id="0" name=""/>
        <dsp:cNvSpPr/>
      </dsp:nvSpPr>
      <dsp:spPr>
        <a:xfrm>
          <a:off x="0" y="2998087"/>
          <a:ext cx="8305800" cy="863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Access cavity sealed with 2 mm-thick cavit as an inner layer and 2mm-thick durable cement such as glass ionomer as the outer layer. </a:t>
          </a:r>
          <a:endParaRPr lang="en-IN" sz="1800" kern="1200"/>
        </a:p>
      </dsp:txBody>
      <dsp:txXfrm>
        <a:off x="42143" y="3040230"/>
        <a:ext cx="8221514" cy="779009"/>
      </dsp:txXfrm>
    </dsp:sp>
    <dsp:sp modelId="{0F7DA44F-4601-4A9E-9B7F-9C62E1CEA35E}">
      <dsp:nvSpPr>
        <dsp:cNvPr id="0" name=""/>
        <dsp:cNvSpPr/>
      </dsp:nvSpPr>
      <dsp:spPr>
        <a:xfrm>
          <a:off x="0" y="3913223"/>
          <a:ext cx="8305800" cy="863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2 weeks, patient re- evaluation. </a:t>
          </a:r>
          <a:endParaRPr lang="en-IN" sz="1800" kern="1200"/>
        </a:p>
      </dsp:txBody>
      <dsp:txXfrm>
        <a:off x="42143" y="3955366"/>
        <a:ext cx="8221514" cy="77900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7370D-4C25-4646-B310-0C316CDEF5C8}">
      <dsp:nvSpPr>
        <dsp:cNvPr id="0" name=""/>
        <dsp:cNvSpPr/>
      </dsp:nvSpPr>
      <dsp:spPr>
        <a:xfrm>
          <a:off x="0" y="0"/>
          <a:ext cx="6923532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re-access under microscope ; no observable virulent exudate</a:t>
          </a:r>
          <a:endParaRPr lang="en-IN" sz="1400" kern="1200" dirty="0"/>
        </a:p>
      </dsp:txBody>
      <dsp:txXfrm>
        <a:off x="35352" y="35352"/>
        <a:ext cx="5479856" cy="1136304"/>
      </dsp:txXfrm>
    </dsp:sp>
    <dsp:sp modelId="{01ADB0EE-27AD-4D50-8C4C-103ECE47C5C0}">
      <dsp:nvSpPr>
        <dsp:cNvPr id="0" name=""/>
        <dsp:cNvSpPr/>
      </dsp:nvSpPr>
      <dsp:spPr>
        <a:xfrm>
          <a:off x="517017" y="1374648"/>
          <a:ext cx="6923532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irrigate with </a:t>
          </a:r>
          <a:r>
            <a:rPr lang="en-IN" sz="1400" kern="1200" dirty="0" err="1" smtClean="0"/>
            <a:t>NaOCl</a:t>
          </a:r>
          <a:r>
            <a:rPr lang="en-IN" sz="1400" kern="1200" dirty="0" smtClean="0"/>
            <a:t> or chlorhexidine followed by sterile normal saline  &amp; dry </a:t>
          </a:r>
          <a:endParaRPr lang="en-IN" sz="1400" kern="1200" dirty="0"/>
        </a:p>
      </dsp:txBody>
      <dsp:txXfrm>
        <a:off x="552369" y="1410000"/>
        <a:ext cx="5551255" cy="1136304"/>
      </dsp:txXfrm>
    </dsp:sp>
    <dsp:sp modelId="{B4EFAEAF-0BBD-46E6-AEDD-14AD9E9D959B}">
      <dsp:nvSpPr>
        <dsp:cNvPr id="0" name=""/>
        <dsp:cNvSpPr/>
      </dsp:nvSpPr>
      <dsp:spPr>
        <a:xfrm>
          <a:off x="1034034" y="2749296"/>
          <a:ext cx="6923532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induce </a:t>
          </a:r>
          <a:r>
            <a:rPr lang="en-IN" sz="1400" kern="1200" dirty="0" err="1" smtClean="0"/>
            <a:t>hemorrhage</a:t>
          </a:r>
          <a:r>
            <a:rPr lang="en-IN" sz="1400" kern="1200" dirty="0" smtClean="0"/>
            <a:t> by an endodontic explorer penetrating slightly into the remaining pulp tissue or periapical tissue allowing blood clot to form in the canal &amp; stopped 3mm below CEJ.</a:t>
          </a:r>
          <a:endParaRPr lang="en-IN" sz="1400" kern="1200" dirty="0"/>
        </a:p>
      </dsp:txBody>
      <dsp:txXfrm>
        <a:off x="1069386" y="2784648"/>
        <a:ext cx="5551255" cy="1136303"/>
      </dsp:txXfrm>
    </dsp:sp>
    <dsp:sp modelId="{B4174365-C0B5-41D8-9CCB-2F2D1FC205F3}">
      <dsp:nvSpPr>
        <dsp:cNvPr id="0" name=""/>
        <dsp:cNvSpPr/>
      </dsp:nvSpPr>
      <dsp:spPr>
        <a:xfrm>
          <a:off x="1551051" y="4123944"/>
          <a:ext cx="6923532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MTA was then placed over the blood clot &amp; access cavity sealed with glass ionomer or resin-modified glass ionomer cement</a:t>
          </a:r>
          <a:endParaRPr lang="en-IN" sz="1400" kern="1200" dirty="0"/>
        </a:p>
      </dsp:txBody>
      <dsp:txXfrm>
        <a:off x="1586403" y="4159296"/>
        <a:ext cx="5551255" cy="1136304"/>
      </dsp:txXfrm>
    </dsp:sp>
    <dsp:sp modelId="{2FAC47CC-1F15-46CB-93C0-1303938ACD3D}">
      <dsp:nvSpPr>
        <dsp:cNvPr id="0" name=""/>
        <dsp:cNvSpPr/>
      </dsp:nvSpPr>
      <dsp:spPr>
        <a:xfrm>
          <a:off x="2068068" y="5498592"/>
          <a:ext cx="6923532" cy="12070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smtClean="0"/>
            <a:t> </a:t>
          </a:r>
          <a:r>
            <a:rPr lang="en-IN" sz="1400" kern="1200" dirty="0" smtClean="0"/>
            <a:t>period follow up. </a:t>
          </a:r>
          <a:endParaRPr lang="en-IN" sz="1400" kern="1200" dirty="0"/>
        </a:p>
      </dsp:txBody>
      <dsp:txXfrm>
        <a:off x="2103420" y="5533944"/>
        <a:ext cx="5551255" cy="1136303"/>
      </dsp:txXfrm>
    </dsp:sp>
    <dsp:sp modelId="{79766C70-8FBE-436C-B476-D77CC6216EEE}">
      <dsp:nvSpPr>
        <dsp:cNvPr id="0" name=""/>
        <dsp:cNvSpPr/>
      </dsp:nvSpPr>
      <dsp:spPr>
        <a:xfrm>
          <a:off x="6138976" y="881786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/>
        </a:p>
      </dsp:txBody>
      <dsp:txXfrm>
        <a:off x="6315501" y="881786"/>
        <a:ext cx="431505" cy="590378"/>
      </dsp:txXfrm>
    </dsp:sp>
    <dsp:sp modelId="{88593F37-49DD-4DB1-9F6B-114332256A15}">
      <dsp:nvSpPr>
        <dsp:cNvPr id="0" name=""/>
        <dsp:cNvSpPr/>
      </dsp:nvSpPr>
      <dsp:spPr>
        <a:xfrm>
          <a:off x="6655993" y="2256434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/>
        </a:p>
      </dsp:txBody>
      <dsp:txXfrm>
        <a:off x="6832518" y="2256434"/>
        <a:ext cx="431505" cy="590378"/>
      </dsp:txXfrm>
    </dsp:sp>
    <dsp:sp modelId="{AFDAD61F-8178-4448-8AC5-C09C2D1B0C5F}">
      <dsp:nvSpPr>
        <dsp:cNvPr id="0" name=""/>
        <dsp:cNvSpPr/>
      </dsp:nvSpPr>
      <dsp:spPr>
        <a:xfrm>
          <a:off x="7173010" y="3610965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/>
        </a:p>
      </dsp:txBody>
      <dsp:txXfrm>
        <a:off x="7349535" y="3610965"/>
        <a:ext cx="431505" cy="590378"/>
      </dsp:txXfrm>
    </dsp:sp>
    <dsp:sp modelId="{61ADC348-EFA6-4C5D-8FE6-C24E01A2F49E}">
      <dsp:nvSpPr>
        <dsp:cNvPr id="0" name=""/>
        <dsp:cNvSpPr/>
      </dsp:nvSpPr>
      <dsp:spPr>
        <a:xfrm>
          <a:off x="7690027" y="4999024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800" kern="1200"/>
        </a:p>
      </dsp:txBody>
      <dsp:txXfrm>
        <a:off x="7866552" y="4999024"/>
        <a:ext cx="431505" cy="590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10970-D723-41FB-AD31-5211A5223800}">
      <dsp:nvSpPr>
        <dsp:cNvPr id="0" name=""/>
        <dsp:cNvSpPr/>
      </dsp:nvSpPr>
      <dsp:spPr>
        <a:xfrm>
          <a:off x="0" y="92932"/>
          <a:ext cx="8686800" cy="10551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smtClean="0"/>
            <a:t>Limits inflammatory response </a:t>
          </a:r>
          <a:endParaRPr lang="en-IN" sz="2200" kern="1200"/>
        </a:p>
      </dsp:txBody>
      <dsp:txXfrm>
        <a:off x="51508" y="144440"/>
        <a:ext cx="8583784" cy="952122"/>
      </dsp:txXfrm>
    </dsp:sp>
    <dsp:sp modelId="{AB1FDCF9-5AB5-4265-B4EB-352552157747}">
      <dsp:nvSpPr>
        <dsp:cNvPr id="0" name=""/>
        <dsp:cNvSpPr/>
      </dsp:nvSpPr>
      <dsp:spPr>
        <a:xfrm>
          <a:off x="0" y="1211431"/>
          <a:ext cx="8686800" cy="10551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Accelerates Regeneration</a:t>
          </a:r>
          <a:endParaRPr lang="en-IN" sz="2200" kern="1200" dirty="0"/>
        </a:p>
      </dsp:txBody>
      <dsp:txXfrm>
        <a:off x="51508" y="1262939"/>
        <a:ext cx="8583784" cy="952122"/>
      </dsp:txXfrm>
    </dsp:sp>
    <dsp:sp modelId="{D8C76D36-4346-41AC-8F24-0DF45103CC62}">
      <dsp:nvSpPr>
        <dsp:cNvPr id="0" name=""/>
        <dsp:cNvSpPr/>
      </dsp:nvSpPr>
      <dsp:spPr>
        <a:xfrm>
          <a:off x="0" y="2329930"/>
          <a:ext cx="8686800" cy="10551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Dentin Bridge physiological quality</a:t>
          </a:r>
          <a:endParaRPr lang="en-IN" sz="2200" kern="1200" dirty="0"/>
        </a:p>
      </dsp:txBody>
      <dsp:txXfrm>
        <a:off x="51508" y="2381438"/>
        <a:ext cx="8583784" cy="952122"/>
      </dsp:txXfrm>
    </dsp:sp>
    <dsp:sp modelId="{D5544FB4-D0AB-444E-8BA4-E13269CF664B}">
      <dsp:nvSpPr>
        <dsp:cNvPr id="0" name=""/>
        <dsp:cNvSpPr/>
      </dsp:nvSpPr>
      <dsp:spPr>
        <a:xfrm>
          <a:off x="0" y="3448429"/>
          <a:ext cx="8686800" cy="10551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Bio active material decreases risk of pulpal necrosis</a:t>
          </a:r>
          <a:endParaRPr lang="en-IN" sz="2200" kern="1200" dirty="0"/>
        </a:p>
      </dsp:txBody>
      <dsp:txXfrm>
        <a:off x="51508" y="3499937"/>
        <a:ext cx="8583784" cy="952122"/>
      </dsp:txXfrm>
    </dsp:sp>
    <dsp:sp modelId="{CEAE40C7-FE77-4D89-BCEC-9390F25BDA1F}">
      <dsp:nvSpPr>
        <dsp:cNvPr id="0" name=""/>
        <dsp:cNvSpPr/>
      </dsp:nvSpPr>
      <dsp:spPr>
        <a:xfrm>
          <a:off x="0" y="4566928"/>
          <a:ext cx="8686800" cy="10551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Avoids excessive calcification ; dose dependent dentin deposition.</a:t>
          </a:r>
          <a:endParaRPr lang="en-IN" sz="2200" kern="1200" dirty="0"/>
        </a:p>
      </dsp:txBody>
      <dsp:txXfrm>
        <a:off x="51508" y="4618436"/>
        <a:ext cx="8583784" cy="952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9F073-7C2F-4E11-B98A-3E8C99548646}" type="datetimeFigureOut">
              <a:rPr lang="en-IN" smtClean="0"/>
              <a:t>31-03-2022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05A9C-742E-4A41-A960-50F1922F2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7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05A9C-742E-4A41-A960-50F1922F2766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42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05A9C-742E-4A41-A960-50F1922F276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987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05A9C-742E-4A41-A960-50F1922F2766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47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05A9C-742E-4A41-A960-50F1922F2766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78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35163"/>
            <a:ext cx="4038600" cy="43894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35163"/>
            <a:ext cx="4038600" cy="43894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61801-0796-4E06-8478-DFE5613461DE}" type="datetimeFigureOut">
              <a:rPr lang="en-US"/>
              <a:pPr>
                <a:defRPr/>
              </a:pPr>
              <a:t>3/31/2022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03A42-1158-4177-91B1-E2436D30F9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830FB30-7873-45F5-9F6C-4BCD40F933CD}" type="datetimeFigureOut">
              <a:rPr lang="en-US" smtClean="0"/>
              <a:pPr/>
              <a:t>3/31/2022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A938866-DE45-485C-9332-AD92EA062B1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74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76200"/>
            <a:ext cx="7772400" cy="1829761"/>
          </a:xfrm>
        </p:spPr>
        <p:txBody>
          <a:bodyPr/>
          <a:lstStyle/>
          <a:p>
            <a:pPr algn="ctr"/>
            <a:r>
              <a:rPr lang="en-US" u="sng" dirty="0" smtClean="0"/>
              <a:t>VITAL PULP THERAPY</a:t>
            </a:r>
            <a:br>
              <a:rPr lang="en-US" u="sng" dirty="0" smtClean="0"/>
            </a:br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371600"/>
            <a:ext cx="5429250" cy="2619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3281" y="4507468"/>
            <a:ext cx="477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Dr. Manuja Nair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008366"/>
              </p:ext>
            </p:extLst>
          </p:nvPr>
        </p:nvGraphicFramePr>
        <p:xfrm>
          <a:off x="457200" y="148132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/>
              <a:t>DEFINITION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76200"/>
          </a:xfrm>
        </p:spPr>
        <p:txBody>
          <a:bodyPr>
            <a:normAutofit fontScale="90000"/>
          </a:bodyPr>
          <a:lstStyle/>
          <a:p>
            <a:pPr eaLnBrk="1" hangingPunct="1"/>
            <a:endParaRPr lang="en-US" sz="4600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6859085"/>
              </p:ext>
            </p:extLst>
          </p:nvPr>
        </p:nvGraphicFramePr>
        <p:xfrm>
          <a:off x="228600" y="685800"/>
          <a:ext cx="86868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3476625" y="0"/>
            <a:ext cx="26955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Procedure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Apexogenesis</a:t>
            </a:r>
          </a:p>
        </p:txBody>
      </p:sp>
      <p:pic>
        <p:nvPicPr>
          <p:cNvPr id="33795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010400" y="1600200"/>
            <a:ext cx="2133600" cy="5257800"/>
          </a:xfrm>
          <a:noFill/>
        </p:spPr>
      </p:pic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/>
          <a:srcRect l="9982" t="2174" r="3503" b="2174"/>
          <a:stretch>
            <a:fillRect/>
          </a:stretch>
        </p:blipFill>
        <p:spPr bwMode="auto">
          <a:xfrm>
            <a:off x="4800600" y="1600200"/>
            <a:ext cx="1905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>
            <a:lum bright="-10000" contrast="20000"/>
          </a:blip>
          <a:srcRect l="3752" t="6667" b="8888"/>
          <a:stretch>
            <a:fillRect/>
          </a:stretch>
        </p:blipFill>
        <p:spPr bwMode="auto">
          <a:xfrm>
            <a:off x="73025" y="1600200"/>
            <a:ext cx="44227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Apexogenesis.jpg"/>
          <p:cNvPicPr>
            <a:picLocks noChangeAspect="1"/>
          </p:cNvPicPr>
          <p:nvPr/>
        </p:nvPicPr>
        <p:blipFill>
          <a:blip r:embed="rId2">
            <a:lum contrast="10000"/>
          </a:blip>
          <a:srcRect/>
          <a:stretch>
            <a:fillRect/>
          </a:stretch>
        </p:blipFill>
        <p:spPr bwMode="auto">
          <a:xfrm>
            <a:off x="1004888" y="762000"/>
            <a:ext cx="6650037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2362200" y="0"/>
            <a:ext cx="3732213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/>
              <a:t>Apexogenesis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 sz="4600" b="1" u="sng" smtClean="0"/>
              <a:t>Apexification</a:t>
            </a:r>
            <a:endParaRPr lang="en-US" sz="4600" smtClean="0"/>
          </a:p>
        </p:txBody>
      </p:sp>
      <p:sp>
        <p:nvSpPr>
          <p:cNvPr id="35843" name="Rectangle 3"/>
          <p:cNvSpPr>
            <a:spLocks noGrp="1"/>
          </p:cNvSpPr>
          <p:nvPr>
            <p:ph type="body" sz="half" idx="1"/>
          </p:nvPr>
        </p:nvSpPr>
        <p:spPr>
          <a:xfrm>
            <a:off x="0" y="2057400"/>
            <a:ext cx="5867400" cy="5181600"/>
          </a:xfrm>
        </p:spPr>
        <p:txBody>
          <a:bodyPr/>
          <a:lstStyle/>
          <a:p>
            <a:pPr eaLnBrk="1" hangingPunct="1"/>
            <a:r>
              <a:rPr lang="en-US" sz="2200" smtClean="0">
                <a:latin typeface="Comic Sans MS" pitchFamily="66" charset="0"/>
              </a:rPr>
              <a:t> Grossman-</a:t>
            </a:r>
          </a:p>
          <a:p>
            <a:pPr eaLnBrk="1" hangingPunct="1"/>
            <a:endParaRPr lang="en-US" sz="2200" smtClean="0">
              <a:latin typeface="Comic Sans MS" pitchFamily="66" charset="0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en-US" sz="2200" smtClean="0">
                <a:latin typeface="Comic Sans MS" pitchFamily="66" charset="0"/>
              </a:rPr>
              <a:t>   “method to induce development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200" smtClean="0">
                <a:latin typeface="Comic Sans MS" pitchFamily="66" charset="0"/>
              </a:rPr>
              <a:t>    of the root apex of an immature,         pulpless tooth by formation of  osteocementum or other bone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200" smtClean="0">
                <a:latin typeface="Comic Sans MS" pitchFamily="66" charset="0"/>
              </a:rPr>
              <a:t>   like tissue”.</a:t>
            </a:r>
          </a:p>
        </p:txBody>
      </p:sp>
      <p:pic>
        <p:nvPicPr>
          <p:cNvPr id="35844" name="Picture 4" descr="trama10 (33K)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lum bright="-12000" contrast="18000"/>
          </a:blip>
          <a:srcRect r="8951"/>
          <a:stretch>
            <a:fillRect/>
          </a:stretch>
        </p:blipFill>
        <p:spPr>
          <a:xfrm>
            <a:off x="5057775" y="1524000"/>
            <a:ext cx="3933825" cy="5181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762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600" dirty="0" err="1" smtClean="0"/>
              <a:t>Apexification</a:t>
            </a:r>
            <a:endParaRPr lang="en-US" sz="4600" dirty="0" smtClean="0"/>
          </a:p>
        </p:txBody>
      </p:sp>
      <p:sp>
        <p:nvSpPr>
          <p:cNvPr id="40963" name="Rectangle 3"/>
          <p:cNvSpPr>
            <a:spLocks noGrp="1"/>
          </p:cNvSpPr>
          <p:nvPr>
            <p:ph type="body" idx="1"/>
          </p:nvPr>
        </p:nvSpPr>
        <p:spPr>
          <a:xfrm>
            <a:off x="228600" y="1295400"/>
            <a:ext cx="8763000" cy="65532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US" b="1" dirty="0" smtClean="0">
                <a:latin typeface="Comic Sans MS" pitchFamily="66" charset="0"/>
              </a:rPr>
              <a:t>Objective:</a:t>
            </a:r>
          </a:p>
          <a:p>
            <a:pPr eaLnBrk="1" hangingPunct="1"/>
            <a:r>
              <a:rPr lang="en-US" dirty="0" smtClean="0">
                <a:latin typeface="Comic Sans MS" pitchFamily="66" charset="0"/>
              </a:rPr>
              <a:t>closure of open apical third of root canal </a:t>
            </a:r>
          </a:p>
          <a:p>
            <a:pPr eaLnBrk="1" hangingPunct="1"/>
            <a:r>
              <a:rPr lang="en-US" dirty="0" smtClean="0">
                <a:latin typeface="Comic Sans MS" pitchFamily="66" charset="0"/>
              </a:rPr>
              <a:t>The formation of an apical </a:t>
            </a:r>
            <a:r>
              <a:rPr lang="en-US" b="1" dirty="0" smtClean="0">
                <a:latin typeface="Comic Sans MS" pitchFamily="66" charset="0"/>
              </a:rPr>
              <a:t>calcific barrier</a:t>
            </a:r>
          </a:p>
          <a:p>
            <a:pPr eaLnBrk="1" hangingPunct="1">
              <a:buFont typeface="Wingdings 2" pitchFamily="18" charset="2"/>
              <a:buNone/>
            </a:pPr>
            <a:endParaRPr lang="en-US" dirty="0" smtClean="0">
              <a:latin typeface="Comic Sans MS" pitchFamily="66" charset="0"/>
            </a:endParaRPr>
          </a:p>
          <a:p>
            <a:pPr marL="109728" indent="0" eaLnBrk="1" hangingPunct="1">
              <a:buNone/>
            </a:pPr>
            <a:r>
              <a:rPr lang="en-US" dirty="0" smtClean="0">
                <a:latin typeface="Comic Sans MS" pitchFamily="66" charset="0"/>
              </a:rPr>
              <a:t>There should be no evidence of :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</a:rPr>
              <a:t>    1.  </a:t>
            </a:r>
            <a:r>
              <a:rPr lang="en-US" sz="2200" dirty="0" smtClean="0">
                <a:latin typeface="Comic Sans MS" pitchFamily="66" charset="0"/>
              </a:rPr>
              <a:t>Abnormal canal calcification , internal or external   	</a:t>
            </a:r>
            <a:r>
              <a:rPr lang="en-US" sz="2200" dirty="0" err="1" smtClean="0">
                <a:latin typeface="Comic Sans MS" pitchFamily="66" charset="0"/>
              </a:rPr>
              <a:t>resorption</a:t>
            </a:r>
            <a:endParaRPr lang="en-US" sz="2200" dirty="0" smtClean="0">
              <a:latin typeface="Comic Sans MS" pitchFamily="66" charset="0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en-US" sz="2200" dirty="0" smtClean="0">
                <a:latin typeface="Comic Sans MS" pitchFamily="66" charset="0"/>
              </a:rPr>
              <a:t>    2.   Lateral root </a:t>
            </a:r>
            <a:r>
              <a:rPr lang="en-US" sz="2200" dirty="0" err="1" smtClean="0">
                <a:latin typeface="Comic Sans MS" pitchFamily="66" charset="0"/>
              </a:rPr>
              <a:t>pathosis</a:t>
            </a:r>
            <a:r>
              <a:rPr lang="en-US" sz="2200" dirty="0" smtClean="0">
                <a:latin typeface="Comic Sans MS" pitchFamily="66" charset="0"/>
              </a:rPr>
              <a:t> or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200" dirty="0" smtClean="0">
                <a:latin typeface="Comic Sans MS" pitchFamily="66" charset="0"/>
              </a:rPr>
              <a:t>    3.   Breakdown of </a:t>
            </a:r>
            <a:r>
              <a:rPr lang="en-US" sz="2200" dirty="0" err="1" smtClean="0">
                <a:latin typeface="Comic Sans MS" pitchFamily="66" charset="0"/>
              </a:rPr>
              <a:t>peri</a:t>
            </a:r>
            <a:r>
              <a:rPr lang="en-US" sz="2200" dirty="0" smtClean="0">
                <a:latin typeface="Comic Sans MS" pitchFamily="66" charset="0"/>
              </a:rPr>
              <a:t> radicular supporting tissue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200" dirty="0" smtClean="0">
                <a:latin typeface="Comic Sans MS" pitchFamily="66" charset="0"/>
              </a:rPr>
              <a:t>          during or following treatment</a:t>
            </a:r>
            <a:r>
              <a:rPr lang="en-US" dirty="0" smtClean="0">
                <a:latin typeface="Comic Sans MS" pitchFamily="66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>
          <a:xfrm>
            <a:off x="533400" y="1612900"/>
            <a:ext cx="8229600" cy="4445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600" b="1" smtClean="0"/>
              <a:t>Rationale:</a:t>
            </a:r>
            <a:r>
              <a:rPr lang="en-US" sz="4600" smtClean="0"/>
              <a:t/>
            </a:r>
            <a:br>
              <a:rPr lang="en-US" sz="4600" smtClean="0"/>
            </a:br>
            <a:endParaRPr lang="en-US" sz="4600" smtClean="0"/>
          </a:p>
        </p:txBody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>
          <a:xfrm>
            <a:off x="0" y="1676400"/>
            <a:ext cx="9525000" cy="5715000"/>
          </a:xfrm>
        </p:spPr>
        <p:txBody>
          <a:bodyPr/>
          <a:lstStyle/>
          <a:p>
            <a:pPr marL="109728" indent="0" eaLnBrk="1" hangingPunct="1">
              <a:buNone/>
            </a:pPr>
            <a:endParaRPr lang="en-US" dirty="0" smtClean="0">
              <a:latin typeface="Comic Sans MS" pitchFamily="66" charset="0"/>
            </a:endParaRPr>
          </a:p>
          <a:p>
            <a:pPr marL="109728" indent="0" eaLnBrk="1" hangingPunct="1">
              <a:buNone/>
            </a:pPr>
            <a:r>
              <a:rPr lang="en-US" dirty="0" smtClean="0">
                <a:latin typeface="Comic Sans MS" pitchFamily="66" charset="0"/>
              </a:rPr>
              <a:t>Re activation of: 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</a:rPr>
              <a:t>   1. </a:t>
            </a:r>
            <a:r>
              <a:rPr lang="en-US" sz="2300" dirty="0" smtClean="0">
                <a:latin typeface="Comic Sans MS" pitchFamily="66" charset="0"/>
              </a:rPr>
              <a:t>The residual undamaged pulp tissue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300" dirty="0" smtClean="0">
                <a:latin typeface="Comic Sans MS" pitchFamily="66" charset="0"/>
              </a:rPr>
              <a:t>   2. </a:t>
            </a:r>
            <a:r>
              <a:rPr lang="en-US" sz="2300" dirty="0" err="1" smtClean="0">
                <a:latin typeface="Comic Sans MS" pitchFamily="66" charset="0"/>
              </a:rPr>
              <a:t>Odontoblastic</a:t>
            </a:r>
            <a:r>
              <a:rPr lang="en-US" sz="2300" dirty="0" smtClean="0">
                <a:latin typeface="Comic Sans MS" pitchFamily="66" charset="0"/>
              </a:rPr>
              <a:t> layer associated with pulp tissue</a:t>
            </a:r>
          </a:p>
          <a:p>
            <a:pPr eaLnBrk="1" hangingPunct="1">
              <a:buFont typeface="Wingdings 2" pitchFamily="18" charset="2"/>
              <a:buNone/>
            </a:pPr>
            <a:r>
              <a:rPr lang="en-US" sz="2300" dirty="0" smtClean="0">
                <a:latin typeface="Comic Sans MS" pitchFamily="66" charset="0"/>
              </a:rPr>
              <a:t>   3.  Sheath of </a:t>
            </a:r>
            <a:r>
              <a:rPr lang="en-US" sz="2300" dirty="0" err="1" smtClean="0">
                <a:latin typeface="Comic Sans MS" pitchFamily="66" charset="0"/>
              </a:rPr>
              <a:t>Hertwig</a:t>
            </a:r>
            <a:r>
              <a:rPr lang="en-US" dirty="0" smtClean="0">
                <a:latin typeface="Comic Sans MS" pitchFamily="66" charset="0"/>
              </a:rPr>
              <a:t> </a:t>
            </a:r>
          </a:p>
          <a:p>
            <a:pPr eaLnBrk="1" hangingPunct="1">
              <a:buFont typeface="Wingdings 2" pitchFamily="18" charset="2"/>
              <a:buNone/>
            </a:pPr>
            <a:endParaRPr lang="en-US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5715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600" b="1" dirty="0" smtClean="0"/>
              <a:t>Material used:</a:t>
            </a:r>
            <a:r>
              <a:rPr lang="en-US" sz="4600" dirty="0" smtClean="0"/>
              <a:t/>
            </a:r>
            <a:br>
              <a:rPr lang="en-US" sz="4600" dirty="0" smtClean="0"/>
            </a:br>
            <a:endParaRPr lang="en-US" sz="4600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36042446"/>
              </p:ext>
            </p:extLst>
          </p:nvPr>
        </p:nvGraphicFramePr>
        <p:xfrm>
          <a:off x="76200" y="1066800"/>
          <a:ext cx="89916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latin typeface="Comic Sans MS" pitchFamily="66" charset="0"/>
              </a:rPr>
              <a:t>Access is gained in the pulp chamber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mtClean="0">
                <a:latin typeface="Comic Sans MS" pitchFamily="66" charset="0"/>
              </a:rPr>
              <a:t>                                   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Comic Sans MS" pitchFamily="66" charset="0"/>
              </a:rPr>
              <a:t>Barbed broach used to remove debris and necrotic pulp tissue from the canal. Irrigation is performed with saline.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Comic Sans MS" pitchFamily="66" charset="0"/>
              </a:rPr>
              <a:t>Length of the canal is established radio- graphically.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Comic Sans MS" pitchFamily="66" charset="0"/>
              </a:rPr>
              <a:t>Care must be taken not to file against the incompletely formed thin and tapered internal walls of the root.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endParaRPr lang="en-US" smtClean="0">
              <a:latin typeface="Comic Sans MS" pitchFamily="66" charset="0"/>
            </a:endParaRPr>
          </a:p>
        </p:txBody>
      </p:sp>
      <p:sp>
        <p:nvSpPr>
          <p:cNvPr id="55299" name="AutoShape 4"/>
          <p:cNvSpPr>
            <a:spLocks noChangeArrowheads="1"/>
          </p:cNvSpPr>
          <p:nvPr/>
        </p:nvSpPr>
        <p:spPr bwMode="auto">
          <a:xfrm>
            <a:off x="4543425" y="2071688"/>
            <a:ext cx="180975" cy="290512"/>
          </a:xfrm>
          <a:prstGeom prst="downArrow">
            <a:avLst>
              <a:gd name="adj1" fmla="val 50000"/>
              <a:gd name="adj2" fmla="val 4013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AutoShape 5"/>
          <p:cNvSpPr>
            <a:spLocks noChangeArrowheads="1"/>
          </p:cNvSpPr>
          <p:nvPr/>
        </p:nvSpPr>
        <p:spPr bwMode="auto">
          <a:xfrm>
            <a:off x="4572000" y="3595688"/>
            <a:ext cx="152400" cy="290512"/>
          </a:xfrm>
          <a:prstGeom prst="downArrow">
            <a:avLst>
              <a:gd name="adj1" fmla="val 50000"/>
              <a:gd name="adj2" fmla="val 476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1" name="AutoShape 6"/>
          <p:cNvSpPr>
            <a:spLocks noChangeArrowheads="1"/>
          </p:cNvSpPr>
          <p:nvPr/>
        </p:nvSpPr>
        <p:spPr bwMode="auto">
          <a:xfrm>
            <a:off x="4572000" y="4738688"/>
            <a:ext cx="180975" cy="290512"/>
          </a:xfrm>
          <a:prstGeom prst="downArrow">
            <a:avLst>
              <a:gd name="adj1" fmla="val 50000"/>
              <a:gd name="adj2" fmla="val 4013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302" name="Rectangle 7"/>
          <p:cNvSpPr>
            <a:spLocks/>
          </p:cNvSpPr>
          <p:nvPr/>
        </p:nvSpPr>
        <p:spPr bwMode="auto">
          <a:xfrm>
            <a:off x="381000" y="-2286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/>
            <a:r>
              <a:rPr lang="en-US" sz="4600" b="1">
                <a:solidFill>
                  <a:schemeClr val="tx2"/>
                </a:solidFill>
                <a:latin typeface="Calibri" pitchFamily="34" charset="0"/>
              </a:rPr>
              <a:t>Apexification Technique: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/>
          </p:cNvSpPr>
          <p:nvPr>
            <p:ph type="body" idx="1"/>
          </p:nvPr>
        </p:nvSpPr>
        <p:spPr>
          <a:xfrm>
            <a:off x="533400" y="1600200"/>
            <a:ext cx="80010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latin typeface="Comic Sans MS" pitchFamily="66" charset="0"/>
              </a:rPr>
              <a:t>Sonic and ultrasonic devices are extremely successful in debriding the canal.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mtClean="0">
                <a:latin typeface="Comic Sans MS" pitchFamily="66" charset="0"/>
              </a:rPr>
              <a:t>                                 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Comic Sans MS" pitchFamily="66" charset="0"/>
              </a:rPr>
              <a:t> Liberal irrigation with NaOCl solution helps to remove all organic and necrotic tissue.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endParaRPr lang="en-US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Comic Sans MS" pitchFamily="66" charset="0"/>
              </a:rPr>
              <a:t>After through Debridement, the canal is dried and just minimally medicated with CMCP</a:t>
            </a:r>
          </a:p>
          <a:p>
            <a:pPr eaLnBrk="1" hangingPunct="1">
              <a:lnSpc>
                <a:spcPct val="90000"/>
              </a:lnSpc>
            </a:pPr>
            <a:endParaRPr lang="en-US" smtClean="0">
              <a:latin typeface="Comic Sans MS" pitchFamily="66" charset="0"/>
            </a:endParaRPr>
          </a:p>
        </p:txBody>
      </p:sp>
      <p:sp>
        <p:nvSpPr>
          <p:cNvPr id="56323" name="AutoShape 4"/>
          <p:cNvSpPr>
            <a:spLocks noChangeArrowheads="1"/>
          </p:cNvSpPr>
          <p:nvPr/>
        </p:nvSpPr>
        <p:spPr bwMode="auto">
          <a:xfrm>
            <a:off x="4572000" y="2757488"/>
            <a:ext cx="180975" cy="290512"/>
          </a:xfrm>
          <a:prstGeom prst="downArrow">
            <a:avLst>
              <a:gd name="adj1" fmla="val 50000"/>
              <a:gd name="adj2" fmla="val 4013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4" name="AutoShape 5"/>
          <p:cNvSpPr>
            <a:spLocks noChangeArrowheads="1"/>
          </p:cNvSpPr>
          <p:nvPr/>
        </p:nvSpPr>
        <p:spPr bwMode="auto">
          <a:xfrm>
            <a:off x="4572000" y="4433888"/>
            <a:ext cx="180975" cy="290512"/>
          </a:xfrm>
          <a:prstGeom prst="downArrow">
            <a:avLst>
              <a:gd name="adj1" fmla="val 50000"/>
              <a:gd name="adj2" fmla="val 4013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5" name="Rectangle 6"/>
          <p:cNvSpPr>
            <a:spLocks/>
          </p:cNvSpPr>
          <p:nvPr/>
        </p:nvSpPr>
        <p:spPr bwMode="auto">
          <a:xfrm>
            <a:off x="381000" y="-2286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/>
            <a:r>
              <a:rPr lang="en-US" sz="4600" b="1">
                <a:solidFill>
                  <a:schemeClr val="tx2"/>
                </a:solidFill>
                <a:latin typeface="Calibri" pitchFamily="34" charset="0"/>
              </a:rPr>
              <a:t>Apexification Technique: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/>
          </p:cNvSpPr>
          <p:nvPr>
            <p:ph type="body" idx="1"/>
          </p:nvPr>
        </p:nvSpPr>
        <p:spPr>
          <a:xfrm>
            <a:off x="304800" y="1371600"/>
            <a:ext cx="8686800" cy="5105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mic Sans MS" pitchFamily="66" charset="0"/>
              </a:rPr>
              <a:t>If symptom persists or any signs of infection are present  the canal is medicated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mic Sans MS" pitchFamily="66" charset="0"/>
              </a:rPr>
              <a:t>Canal is dried and filled with stiff mix of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</a:rPr>
              <a:t>                  </a:t>
            </a:r>
            <a:r>
              <a:rPr lang="en-US" b="1" dirty="0" err="1" smtClean="0">
                <a:latin typeface="Comic Sans MS" pitchFamily="66" charset="0"/>
              </a:rPr>
              <a:t>Ca</a:t>
            </a:r>
            <a:r>
              <a:rPr lang="en-US" b="1" dirty="0" smtClean="0">
                <a:latin typeface="Comic Sans MS" pitchFamily="66" charset="0"/>
              </a:rPr>
              <a:t> (OH) 2 + CMCP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endParaRPr lang="en-US" b="1" dirty="0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mic Sans MS" pitchFamily="66" charset="0"/>
              </a:rPr>
              <a:t>The paste may be carried into the canal with</a:t>
            </a:r>
            <a:r>
              <a:rPr lang="en-US" sz="2200" dirty="0" smtClean="0">
                <a:latin typeface="Comic Sans MS" pitchFamily="66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z="2200" dirty="0" smtClean="0">
                <a:latin typeface="Comic Sans MS" pitchFamily="66" charset="0"/>
              </a:rPr>
              <a:t>             </a:t>
            </a:r>
            <a:r>
              <a:rPr lang="en-US" sz="2000" dirty="0" smtClean="0">
                <a:latin typeface="Comic Sans MS" pitchFamily="66" charset="0"/>
              </a:rPr>
              <a:t>Amalgam carrier, 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z="2000" dirty="0" smtClean="0">
                <a:latin typeface="Comic Sans MS" pitchFamily="66" charset="0"/>
              </a:rPr>
              <a:t>               </a:t>
            </a:r>
            <a:r>
              <a:rPr lang="en-US" sz="2000" dirty="0" err="1" smtClean="0">
                <a:latin typeface="Comic Sans MS" pitchFamily="66" charset="0"/>
              </a:rPr>
              <a:t>Lentulo</a:t>
            </a:r>
            <a:r>
              <a:rPr lang="en-US" sz="2000" dirty="0" smtClean="0">
                <a:latin typeface="Comic Sans MS" pitchFamily="66" charset="0"/>
              </a:rPr>
              <a:t> spiral,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z="2000" dirty="0" smtClean="0">
                <a:latin typeface="Comic Sans MS" pitchFamily="66" charset="0"/>
              </a:rPr>
              <a:t>               Disposable syringe, 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z="2000" dirty="0" smtClean="0">
                <a:latin typeface="Comic Sans MS" pitchFamily="66" charset="0"/>
              </a:rPr>
              <a:t>               Endodontic pressure syringe,     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z="2000" dirty="0" smtClean="0">
                <a:latin typeface="Comic Sans MS" pitchFamily="66" charset="0"/>
              </a:rPr>
              <a:t>               </a:t>
            </a:r>
            <a:r>
              <a:rPr lang="en-US" sz="2000" dirty="0" err="1" smtClean="0">
                <a:latin typeface="Comic Sans MS" pitchFamily="66" charset="0"/>
              </a:rPr>
              <a:t>Pluggers</a:t>
            </a:r>
            <a:endParaRPr lang="en-US" sz="2000" dirty="0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z="2200" dirty="0" smtClean="0">
                <a:latin typeface="Comic Sans MS" pitchFamily="66" charset="0"/>
              </a:rPr>
              <a:t> </a:t>
            </a:r>
          </a:p>
        </p:txBody>
      </p:sp>
      <p:sp>
        <p:nvSpPr>
          <p:cNvPr id="57347" name="AutoShape 4"/>
          <p:cNvSpPr>
            <a:spLocks noChangeArrowheads="1"/>
          </p:cNvSpPr>
          <p:nvPr/>
        </p:nvSpPr>
        <p:spPr bwMode="auto">
          <a:xfrm>
            <a:off x="4572000" y="2528888"/>
            <a:ext cx="180975" cy="290512"/>
          </a:xfrm>
          <a:prstGeom prst="downArrow">
            <a:avLst>
              <a:gd name="adj1" fmla="val 50000"/>
              <a:gd name="adj2" fmla="val 4013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48" name="AutoShape 5"/>
          <p:cNvSpPr>
            <a:spLocks noChangeArrowheads="1"/>
          </p:cNvSpPr>
          <p:nvPr/>
        </p:nvSpPr>
        <p:spPr bwMode="auto">
          <a:xfrm>
            <a:off x="4572000" y="3657600"/>
            <a:ext cx="180975" cy="290512"/>
          </a:xfrm>
          <a:prstGeom prst="downArrow">
            <a:avLst>
              <a:gd name="adj1" fmla="val 50000"/>
              <a:gd name="adj2" fmla="val 4013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Rectangle 6"/>
          <p:cNvSpPr>
            <a:spLocks/>
          </p:cNvSpPr>
          <p:nvPr/>
        </p:nvSpPr>
        <p:spPr bwMode="auto">
          <a:xfrm>
            <a:off x="381000" y="-2286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/>
            <a:r>
              <a:rPr lang="en-US" sz="4600" b="1">
                <a:solidFill>
                  <a:schemeClr val="tx2"/>
                </a:solidFill>
                <a:latin typeface="Calibri" pitchFamily="34" charset="0"/>
              </a:rPr>
              <a:t>Apexification Technique: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5" name="Horizontal Scroll 4"/>
          <p:cNvSpPr/>
          <p:nvPr/>
        </p:nvSpPr>
        <p:spPr>
          <a:xfrm>
            <a:off x="457200" y="1524000"/>
            <a:ext cx="8229600" cy="30480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Stimulate formation of </a:t>
            </a:r>
            <a:r>
              <a:rPr lang="en-US" sz="3200" dirty="0" smtClean="0"/>
              <a:t>reparative </a:t>
            </a:r>
            <a:r>
              <a:rPr lang="en-US" sz="3200" dirty="0"/>
              <a:t>dentin to retain the tooth as functional unit.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smtClean="0"/>
              <a:t>Apexification . Induction of root-end repair</a:t>
            </a:r>
          </a:p>
        </p:txBody>
      </p:sp>
      <p:pic>
        <p:nvPicPr>
          <p:cNvPr id="5837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1587" r="3175" b="57227"/>
          <a:stretch>
            <a:fillRect/>
          </a:stretch>
        </p:blipFill>
        <p:spPr>
          <a:xfrm>
            <a:off x="82550" y="1524000"/>
            <a:ext cx="4870450" cy="3733800"/>
          </a:xfrm>
          <a:noFill/>
        </p:spPr>
      </p:pic>
      <p:pic>
        <p:nvPicPr>
          <p:cNvPr id="5837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2779" t="48515" r="10802" b="7188"/>
          <a:stretch>
            <a:fillRect/>
          </a:stretch>
        </p:blipFill>
        <p:spPr>
          <a:xfrm>
            <a:off x="5029200" y="1724025"/>
            <a:ext cx="4038600" cy="35337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sz="4600" b="1" smtClean="0"/>
              <a:t>Periodic recall:</a:t>
            </a:r>
            <a:r>
              <a:rPr lang="en-US" sz="4600" smtClean="0"/>
              <a:t/>
            </a:r>
            <a:br>
              <a:rPr lang="en-US" sz="4600" smtClean="0"/>
            </a:br>
            <a:endParaRPr lang="en-US" sz="4600" smtClean="0"/>
          </a:p>
        </p:txBody>
      </p:sp>
      <p:sp>
        <p:nvSpPr>
          <p:cNvPr id="83971" name="Rectangle 3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839200" cy="5486400"/>
          </a:xfrm>
        </p:spPr>
        <p:txBody>
          <a:bodyPr/>
          <a:lstStyle/>
          <a:p>
            <a:pPr eaLnBrk="1" hangingPunct="1">
              <a:buFont typeface="Wingdings 2" pitchFamily="18" charset="2"/>
              <a:buNone/>
            </a:pPr>
            <a:r>
              <a:rPr lang="en-US" smtClean="0">
                <a:latin typeface="Comic Sans MS" pitchFamily="66" charset="0"/>
              </a:rPr>
              <a:t>   Apical development is monitored by comparison of pre-operative and post-operative radiographs. We look for:</a:t>
            </a:r>
          </a:p>
          <a:p>
            <a:pPr eaLnBrk="1" hangingPunct="1">
              <a:buFont typeface="Wingdings 2" pitchFamily="18" charset="2"/>
              <a:buNone/>
            </a:pPr>
            <a:endParaRPr lang="en-US" smtClean="0">
              <a:latin typeface="Comic Sans MS" pitchFamily="66" charset="0"/>
            </a:endParaRPr>
          </a:p>
          <a:p>
            <a:pPr eaLnBrk="1" hangingPunct="1"/>
            <a:r>
              <a:rPr lang="en-US" smtClean="0">
                <a:latin typeface="Comic Sans MS" pitchFamily="66" charset="0"/>
              </a:rPr>
              <a:t>Formation of calcific bridge.</a:t>
            </a:r>
          </a:p>
          <a:p>
            <a:pPr eaLnBrk="1" hangingPunct="1"/>
            <a:endParaRPr lang="en-US" smtClean="0">
              <a:latin typeface="Comic Sans MS" pitchFamily="66" charset="0"/>
            </a:endParaRPr>
          </a:p>
          <a:p>
            <a:pPr eaLnBrk="1" hangingPunct="1"/>
            <a:r>
              <a:rPr lang="en-US" smtClean="0">
                <a:latin typeface="Comic Sans MS" pitchFamily="66" charset="0"/>
              </a:rPr>
              <a:t>Continued apical development</a:t>
            </a:r>
          </a:p>
          <a:p>
            <a:pPr eaLnBrk="1" hangingPunct="1"/>
            <a:endParaRPr lang="en-US" smtClean="0">
              <a:latin typeface="Comic Sans MS" pitchFamily="66" charset="0"/>
            </a:endParaRPr>
          </a:p>
          <a:p>
            <a:pPr eaLnBrk="1" hangingPunct="1"/>
            <a:r>
              <a:rPr lang="en-US" smtClean="0">
                <a:latin typeface="Comic Sans MS" pitchFamily="66" charset="0"/>
              </a:rPr>
              <a:t>Absence of internal resorption radiolucency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763000" cy="6172200"/>
          </a:xfrm>
        </p:spPr>
        <p:txBody>
          <a:bodyPr/>
          <a:lstStyle/>
          <a:p>
            <a:pPr eaLnBrk="1" hangingPunct="1"/>
            <a:r>
              <a:rPr lang="en-US" smtClean="0">
                <a:latin typeface="Comic Sans MS" pitchFamily="66" charset="0"/>
              </a:rPr>
              <a:t>Time to achieve apexification is 6 to 24 months (average 1 year +/- 7 months).</a:t>
            </a:r>
          </a:p>
          <a:p>
            <a:pPr eaLnBrk="1" hangingPunct="1">
              <a:buFont typeface="Wingdings 2" pitchFamily="18" charset="2"/>
              <a:buNone/>
            </a:pPr>
            <a:endParaRPr lang="en-US" smtClean="0">
              <a:latin typeface="Comic Sans MS" pitchFamily="66" charset="0"/>
            </a:endParaRPr>
          </a:p>
          <a:p>
            <a:pPr eaLnBrk="1" hangingPunct="1"/>
            <a:r>
              <a:rPr lang="en-US" smtClean="0">
                <a:latin typeface="Comic Sans MS" pitchFamily="66" charset="0"/>
              </a:rPr>
              <a:t>Patient is recalled after every 3 months for radiographic evidence of calcification</a:t>
            </a:r>
          </a:p>
          <a:p>
            <a:pPr eaLnBrk="1" hangingPunct="1">
              <a:buFont typeface="Wingdings 2" pitchFamily="18" charset="2"/>
              <a:buNone/>
            </a:pPr>
            <a:endParaRPr lang="en-US" smtClean="0">
              <a:latin typeface="Comic Sans MS" pitchFamily="66" charset="0"/>
            </a:endParaRPr>
          </a:p>
          <a:p>
            <a:pPr eaLnBrk="1" hangingPunct="1"/>
            <a:r>
              <a:rPr lang="en-US" smtClean="0">
                <a:latin typeface="Comic Sans MS" pitchFamily="66" charset="0"/>
              </a:rPr>
              <a:t>The tooth is reentered and clinical verification is done by failure of small instrument to enter beyond apex after removal of Ca (OH)</a:t>
            </a:r>
            <a:r>
              <a:rPr lang="en-US" baseline="-25000" smtClean="0">
                <a:latin typeface="Comic Sans MS" pitchFamily="66" charset="0"/>
              </a:rPr>
              <a:t>2</a:t>
            </a:r>
            <a:r>
              <a:rPr lang="en-US" smtClean="0">
                <a:latin typeface="Comic Sans MS" pitchFamily="66" charset="0"/>
              </a:rPr>
              <a:t> pastes.</a:t>
            </a:r>
          </a:p>
        </p:txBody>
      </p:sp>
      <p:sp>
        <p:nvSpPr>
          <p:cNvPr id="84995" name="Rectangle 4"/>
          <p:cNvSpPr>
            <a:spLocks/>
          </p:cNvSpPr>
          <p:nvPr/>
        </p:nvSpPr>
        <p:spPr bwMode="auto">
          <a:xfrm>
            <a:off x="457200" y="838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/>
          <a:lstStyle/>
          <a:p>
            <a:pPr algn="ctr"/>
            <a:r>
              <a:rPr lang="en-US" sz="4600" b="1">
                <a:solidFill>
                  <a:schemeClr val="tx2"/>
                </a:solidFill>
                <a:latin typeface="Calibri" pitchFamily="34" charset="0"/>
              </a:rPr>
              <a:t>Periodic recall:</a:t>
            </a:r>
            <a:r>
              <a:rPr lang="en-US" sz="4600">
                <a:solidFill>
                  <a:schemeClr val="tx2"/>
                </a:solidFill>
                <a:latin typeface="Calibri" pitchFamily="34" charset="0"/>
              </a:rPr>
              <a:t/>
            </a:r>
            <a:br>
              <a:rPr lang="en-US" sz="4600">
                <a:solidFill>
                  <a:schemeClr val="tx2"/>
                </a:solidFill>
                <a:latin typeface="Calibri" pitchFamily="34" charset="0"/>
              </a:rPr>
            </a:br>
            <a:endParaRPr lang="en-US" sz="4600">
              <a:solidFill>
                <a:schemeClr val="tx2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body" idx="1"/>
          </p:nvPr>
        </p:nvSpPr>
        <p:spPr>
          <a:xfrm>
            <a:off x="152400" y="0"/>
            <a:ext cx="8991600" cy="6096000"/>
          </a:xfrm>
        </p:spPr>
        <p:txBody>
          <a:bodyPr/>
          <a:lstStyle/>
          <a:p>
            <a:pPr marL="495300" indent="-495300" eaLnBrk="1" hangingPunct="1">
              <a:lnSpc>
                <a:spcPct val="140000"/>
              </a:lnSpc>
            </a:pPr>
            <a:r>
              <a:rPr lang="en-US" smtClean="0">
                <a:latin typeface="Comic Sans MS" pitchFamily="66" charset="0"/>
              </a:rPr>
              <a:t>Frank (1966) – described 4 types of repair:</a:t>
            </a:r>
          </a:p>
        </p:txBody>
      </p:sp>
      <p:pic>
        <p:nvPicPr>
          <p:cNvPr id="95235" name="Picture 2"/>
          <p:cNvPicPr>
            <a:picLocks noChangeAspect="1" noChangeArrowheads="1"/>
          </p:cNvPicPr>
          <p:nvPr/>
        </p:nvPicPr>
        <p:blipFill>
          <a:blip r:embed="rId2"/>
          <a:srcRect r="1292" b="2721"/>
          <a:stretch>
            <a:fillRect/>
          </a:stretch>
        </p:blipFill>
        <p:spPr bwMode="auto">
          <a:xfrm>
            <a:off x="511175" y="631825"/>
            <a:ext cx="8175625" cy="607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/>
          </p:cNvSpPr>
          <p:nvPr>
            <p:ph type="title"/>
          </p:nvPr>
        </p:nvSpPr>
        <p:spPr>
          <a:xfrm>
            <a:off x="457200" y="1422400"/>
            <a:ext cx="8229600" cy="635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600" b="1" u="sng" smtClean="0"/>
              <a:t>Apical Barrier Technique:</a:t>
            </a:r>
            <a:r>
              <a:rPr lang="en-US" sz="4600" smtClean="0"/>
              <a:t/>
            </a:r>
            <a:br>
              <a:rPr lang="en-US" sz="4600" smtClean="0"/>
            </a:br>
            <a:endParaRPr lang="en-US" sz="4600" smtClean="0"/>
          </a:p>
        </p:txBody>
      </p:sp>
      <p:sp>
        <p:nvSpPr>
          <p:cNvPr id="96259" name="Rectangle 3"/>
          <p:cNvSpPr>
            <a:spLocks noGrp="1"/>
          </p:cNvSpPr>
          <p:nvPr>
            <p:ph type="body" idx="1"/>
          </p:nvPr>
        </p:nvSpPr>
        <p:spPr>
          <a:xfrm>
            <a:off x="304800" y="1752600"/>
            <a:ext cx="86868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>
                <a:latin typeface="Comic Sans MS" pitchFamily="66" charset="0"/>
              </a:rPr>
              <a:t>It is an alternative treatment that allows immediate obturation of the canal.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endParaRPr lang="en-US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mtClean="0">
                <a:latin typeface="Comic Sans MS" pitchFamily="66" charset="0"/>
              </a:rPr>
              <a:t>It has an advantage of: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mtClean="0">
                <a:latin typeface="Comic Sans MS" pitchFamily="66" charset="0"/>
              </a:rPr>
              <a:t>        Reduced cost 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mtClean="0">
                <a:latin typeface="Comic Sans MS" pitchFamily="66" charset="0"/>
              </a:rPr>
              <a:t>        Less appointment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mtClean="0">
                <a:latin typeface="Comic Sans MS" pitchFamily="66" charset="0"/>
              </a:rPr>
              <a:t>        Better patient compliance 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mtClean="0">
                <a:latin typeface="Comic Sans MS" pitchFamily="66" charset="0"/>
              </a:rPr>
              <a:t>        A sequel of root fracture because of thin 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smtClean="0">
                <a:latin typeface="Comic Sans MS" pitchFamily="66" charset="0"/>
              </a:rPr>
              <a:t>         root can be avoided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sz="4600" smtClean="0"/>
              <a:t>Material used:</a:t>
            </a:r>
            <a:br>
              <a:rPr lang="en-US" sz="4600" smtClean="0"/>
            </a:br>
            <a:endParaRPr lang="en-US" sz="4600" smtClean="0"/>
          </a:p>
        </p:txBody>
      </p:sp>
      <p:sp>
        <p:nvSpPr>
          <p:cNvPr id="97283" name="Rectangle 3"/>
          <p:cNvSpPr>
            <a:spLocks noGrp="1"/>
          </p:cNvSpPr>
          <p:nvPr>
            <p:ph type="body" idx="1"/>
          </p:nvPr>
        </p:nvSpPr>
        <p:spPr>
          <a:xfrm>
            <a:off x="228600" y="1752600"/>
            <a:ext cx="8915400" cy="4648200"/>
          </a:xfrm>
        </p:spPr>
        <p:txBody>
          <a:bodyPr/>
          <a:lstStyle/>
          <a:p>
            <a:pPr eaLnBrk="1" hangingPunct="1"/>
            <a:r>
              <a:rPr lang="en-US" sz="2200" dirty="0" smtClean="0">
                <a:latin typeface="Comic Sans MS" pitchFamily="66" charset="0"/>
              </a:rPr>
              <a:t>Ca{OH}2</a:t>
            </a:r>
          </a:p>
          <a:p>
            <a:pPr eaLnBrk="1" hangingPunct="1"/>
            <a:endParaRPr lang="en-US" sz="2200" dirty="0" smtClean="0">
              <a:latin typeface="Comic Sans MS" pitchFamily="66" charset="0"/>
            </a:endParaRPr>
          </a:p>
          <a:p>
            <a:pPr eaLnBrk="1" hangingPunct="1"/>
            <a:r>
              <a:rPr lang="en-US" sz="2200" dirty="0" smtClean="0">
                <a:latin typeface="Comic Sans MS" pitchFamily="66" charset="0"/>
              </a:rPr>
              <a:t>MTA</a:t>
            </a:r>
          </a:p>
          <a:p>
            <a:pPr eaLnBrk="1" hangingPunct="1"/>
            <a:endParaRPr lang="en-US" sz="2200" dirty="0" smtClean="0">
              <a:latin typeface="Comic Sans MS" pitchFamily="66" charset="0"/>
            </a:endParaRPr>
          </a:p>
          <a:p>
            <a:pPr eaLnBrk="1" hangingPunct="1"/>
            <a:r>
              <a:rPr lang="en-US" sz="2200" dirty="0" err="1" smtClean="0">
                <a:latin typeface="Comic Sans MS" pitchFamily="66" charset="0"/>
              </a:rPr>
              <a:t>Biodentin</a:t>
            </a:r>
            <a:endParaRPr lang="en-US" sz="1800" dirty="0" smtClean="0">
              <a:latin typeface="Comic Sans MS" pitchFamily="66" charset="0"/>
            </a:endParaRPr>
          </a:p>
          <a:p>
            <a:pPr eaLnBrk="1" hangingPunct="1"/>
            <a:endParaRPr lang="en-US" sz="1800" dirty="0" smtClean="0">
              <a:latin typeface="Comic Sans MS" pitchFamily="66" charset="0"/>
            </a:endParaRPr>
          </a:p>
          <a:p>
            <a:pPr eaLnBrk="1" hangingPunct="1"/>
            <a:r>
              <a:rPr lang="en-US" sz="2200" dirty="0" err="1" smtClean="0">
                <a:latin typeface="Comic Sans MS" pitchFamily="66" charset="0"/>
              </a:rPr>
              <a:t>Osteogenic</a:t>
            </a:r>
            <a:r>
              <a:rPr lang="en-US" sz="2200" dirty="0" smtClean="0">
                <a:latin typeface="Comic Sans MS" pitchFamily="66" charset="0"/>
              </a:rPr>
              <a:t> protein – 1</a:t>
            </a:r>
          </a:p>
          <a:p>
            <a:pPr eaLnBrk="1" hangingPunct="1"/>
            <a:endParaRPr lang="en-US" sz="2200" dirty="0" smtClean="0">
              <a:latin typeface="Comic Sans MS" pitchFamily="66" charset="0"/>
            </a:endParaRPr>
          </a:p>
          <a:p>
            <a:pPr eaLnBrk="1" hangingPunct="1"/>
            <a:r>
              <a:rPr lang="en-US" sz="2200" dirty="0" smtClean="0">
                <a:latin typeface="Comic Sans MS" pitchFamily="66" charset="0"/>
              </a:rPr>
              <a:t>Collagen phosphate gel</a:t>
            </a:r>
          </a:p>
          <a:p>
            <a:pPr eaLnBrk="1" hangingPunct="1"/>
            <a:endParaRPr lang="en-US" sz="2000" dirty="0" smtClean="0">
              <a:latin typeface="Comic Sans MS" pitchFamily="66" charset="0"/>
            </a:endParaRPr>
          </a:p>
          <a:p>
            <a:pPr eaLnBrk="1" hangingPunct="1"/>
            <a:r>
              <a:rPr lang="en-US" sz="2000" dirty="0" smtClean="0">
                <a:latin typeface="Comic Sans MS" pitchFamily="66" charset="0"/>
              </a:rPr>
              <a:t>Freeze dried bone/dentin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/>
          </p:cNvSpPr>
          <p:nvPr>
            <p:ph type="title"/>
          </p:nvPr>
        </p:nvSpPr>
        <p:spPr>
          <a:xfrm>
            <a:off x="609600" y="1314450"/>
            <a:ext cx="8229600" cy="6667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600" dirty="0" smtClean="0"/>
              <a:t>One visit apexification – MTA</a:t>
            </a:r>
            <a:br>
              <a:rPr lang="en-US" sz="4600" dirty="0" smtClean="0"/>
            </a:br>
            <a:endParaRPr lang="en-US" sz="4600" dirty="0" smtClean="0"/>
          </a:p>
        </p:txBody>
      </p:sp>
      <p:sp>
        <p:nvSpPr>
          <p:cNvPr id="98307" name="Rectangle 3"/>
          <p:cNvSpPr>
            <a:spLocks noGrp="1"/>
          </p:cNvSpPr>
          <p:nvPr>
            <p:ph type="body" idx="1"/>
          </p:nvPr>
        </p:nvSpPr>
        <p:spPr>
          <a:xfrm>
            <a:off x="304800" y="1905000"/>
            <a:ext cx="8686800" cy="4389438"/>
          </a:xfrm>
        </p:spPr>
        <p:txBody>
          <a:bodyPr/>
          <a:lstStyle/>
          <a:p>
            <a:pPr eaLnBrk="1" hangingPunct="1"/>
            <a:r>
              <a:rPr lang="en-US" sz="2200" dirty="0" smtClean="0">
                <a:latin typeface="Comic Sans MS" pitchFamily="66" charset="0"/>
              </a:rPr>
              <a:t>MTA – Mineral Trioxide Aggregate</a:t>
            </a:r>
          </a:p>
          <a:p>
            <a:pPr eaLnBrk="1" hangingPunct="1"/>
            <a:r>
              <a:rPr lang="en-US" sz="2200" dirty="0" smtClean="0">
                <a:latin typeface="Comic Sans MS" pitchFamily="66" charset="0"/>
              </a:rPr>
              <a:t>First introduced in 1993 (approved by FDA – 1998)</a:t>
            </a:r>
          </a:p>
          <a:p>
            <a:pPr eaLnBrk="1" hangingPunct="1"/>
            <a:r>
              <a:rPr lang="en-US" sz="2200" dirty="0" smtClean="0">
                <a:latin typeface="Comic Sans MS" pitchFamily="66" charset="0"/>
              </a:rPr>
              <a:t>Used for Apexification</a:t>
            </a:r>
          </a:p>
          <a:p>
            <a:pPr eaLnBrk="1" hangingPunct="1"/>
            <a:endParaRPr lang="en-US" sz="2200" dirty="0" smtClean="0">
              <a:latin typeface="Comic Sans MS" pitchFamily="66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sz="2000" b="1" dirty="0" smtClean="0">
              <a:latin typeface="Comic Sans MS" pitchFamily="66" charset="0"/>
            </a:endParaRPr>
          </a:p>
          <a:p>
            <a:pPr lvl="3" eaLnBrk="1" hangingPunct="1"/>
            <a:r>
              <a:rPr lang="en-US" sz="1600" b="1" dirty="0" smtClean="0">
                <a:latin typeface="Comic Sans MS" pitchFamily="66" charset="0"/>
              </a:rPr>
              <a:t> </a:t>
            </a:r>
            <a:r>
              <a:rPr lang="en-US" b="1" dirty="0" smtClean="0">
                <a:latin typeface="Comic Sans MS" pitchFamily="66" charset="0"/>
              </a:rPr>
              <a:t>MTA produced apical hard tissue f</a:t>
            </a:r>
            <a:r>
              <a:rPr lang="en-US" dirty="0" smtClean="0">
                <a:latin typeface="Comic Sans MS" pitchFamily="66" charset="0"/>
              </a:rPr>
              <a:t>ormation with greater consistency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/>
          </p:cNvSpPr>
          <p:nvPr>
            <p:ph type="title"/>
          </p:nvPr>
        </p:nvSpPr>
        <p:spPr>
          <a:xfrm>
            <a:off x="609600" y="1314450"/>
            <a:ext cx="8229600" cy="6667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600" smtClean="0"/>
              <a:t>One visit apexification – MTA</a:t>
            </a:r>
            <a:br>
              <a:rPr lang="en-US" sz="4600" smtClean="0"/>
            </a:br>
            <a:endParaRPr lang="en-US" sz="4600" smtClean="0"/>
          </a:p>
        </p:txBody>
      </p:sp>
      <p:sp>
        <p:nvSpPr>
          <p:cNvPr id="100355" name="Rectangle 3"/>
          <p:cNvSpPr>
            <a:spLocks noGrp="1"/>
          </p:cNvSpPr>
          <p:nvPr>
            <p:ph type="body" idx="1"/>
          </p:nvPr>
        </p:nvSpPr>
        <p:spPr>
          <a:xfrm>
            <a:off x="304800" y="1905000"/>
            <a:ext cx="8686800" cy="43894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mic Sans MS" pitchFamily="66" charset="0"/>
              </a:rPr>
              <a:t>Induction of apical healing – takes 3-4 months</a:t>
            </a:r>
          </a:p>
          <a:p>
            <a:pPr lvl="4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</a:rPr>
              <a:t>                                          -  requires multiple appointment</a:t>
            </a:r>
          </a:p>
          <a:p>
            <a:pPr lvl="4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</a:rPr>
              <a:t>  				          - patient compliance</a:t>
            </a:r>
          </a:p>
          <a:p>
            <a:pPr lvl="4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</a:rPr>
              <a:t>                                          - failure of temporary seal; Resulting in – re-infection /prolongation or failure of treatment.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endParaRPr lang="en-US" dirty="0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Comic Sans MS" pitchFamily="66" charset="0"/>
              </a:rPr>
              <a:t>one visit apexification:</a:t>
            </a: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endParaRPr lang="en-US" dirty="0" smtClean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</a:rPr>
              <a:t>   “as a non surgical condensation of a biocompatible material into the apical end of the root canal”.</a:t>
            </a:r>
          </a:p>
          <a:p>
            <a:pPr lvl="4" eaLnBrk="1" hangingPunct="1">
              <a:lnSpc>
                <a:spcPct val="90000"/>
              </a:lnSpc>
              <a:buFont typeface="Wingdings 2" pitchFamily="18" charset="2"/>
              <a:buNone/>
            </a:pPr>
            <a:endParaRPr lang="en-US" dirty="0" smtClean="0">
              <a:latin typeface="Comic Sans MS" pitchFamily="66" charset="0"/>
            </a:endParaRPr>
          </a:p>
          <a:p>
            <a:pPr lvl="4" eaLnBrk="1" hangingPunct="1">
              <a:lnSpc>
                <a:spcPct val="90000"/>
              </a:lnSpc>
              <a:buFont typeface="Wingdings 2" pitchFamily="18" charset="2"/>
              <a:buNone/>
            </a:pPr>
            <a:endParaRPr lang="en-US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/>
          </p:cNvSpPr>
          <p:nvPr>
            <p:ph type="title"/>
          </p:nvPr>
        </p:nvSpPr>
        <p:spPr>
          <a:xfrm>
            <a:off x="609600" y="1314450"/>
            <a:ext cx="8229600" cy="6667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600" smtClean="0"/>
              <a:t>One visit apexification – MTA</a:t>
            </a:r>
            <a:br>
              <a:rPr lang="en-US" sz="4600" smtClean="0"/>
            </a:br>
            <a:endParaRPr lang="en-US" sz="4600" smtClean="0"/>
          </a:p>
        </p:txBody>
      </p:sp>
      <p:sp>
        <p:nvSpPr>
          <p:cNvPr id="101379" name="Rectangle 3"/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8305800" cy="4389438"/>
          </a:xfrm>
        </p:spPr>
        <p:txBody>
          <a:bodyPr/>
          <a:lstStyle/>
          <a:p>
            <a:pPr eaLnBrk="1" hangingPunct="1"/>
            <a:r>
              <a:rPr lang="en-US" smtClean="0">
                <a:latin typeface="Comic Sans MS" pitchFamily="66" charset="0"/>
              </a:rPr>
              <a:t>Rationale:</a:t>
            </a:r>
          </a:p>
          <a:p>
            <a:pPr eaLnBrk="1" hangingPunct="1"/>
            <a:endParaRPr lang="en-US" smtClean="0">
              <a:latin typeface="Comic Sans MS" pitchFamily="66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smtClean="0">
                <a:latin typeface="Comic Sans MS" pitchFamily="66" charset="0"/>
              </a:rPr>
              <a:t>Establish an apical stop- enable immediate root canal filling. </a:t>
            </a:r>
          </a:p>
          <a:p>
            <a:pPr eaLnBrk="1" hangingPunct="1">
              <a:buFont typeface="Wingdings" pitchFamily="2" charset="2"/>
              <a:buChar char="Ø"/>
            </a:pPr>
            <a:endParaRPr lang="en-US" smtClean="0">
              <a:latin typeface="Comic Sans MS" pitchFamily="66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smtClean="0">
                <a:latin typeface="Comic Sans MS" pitchFamily="66" charset="0"/>
              </a:rPr>
              <a:t>No attempt at root end closure- an artificial stop is created.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/>
          </p:cNvSpPr>
          <p:nvPr>
            <p:ph type="title"/>
          </p:nvPr>
        </p:nvSpPr>
        <p:spPr>
          <a:xfrm>
            <a:off x="609600" y="1314450"/>
            <a:ext cx="8229600" cy="6667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600" smtClean="0"/>
              <a:t>One visit apexification – MTA</a:t>
            </a:r>
            <a:br>
              <a:rPr lang="en-US" sz="4600" smtClean="0"/>
            </a:br>
            <a:endParaRPr lang="en-US" sz="4600" smtClean="0"/>
          </a:p>
        </p:txBody>
      </p:sp>
      <p:sp>
        <p:nvSpPr>
          <p:cNvPr id="103427" name="Rectangle 3"/>
          <p:cNvSpPr>
            <a:spLocks noGrp="1"/>
          </p:cNvSpPr>
          <p:nvPr>
            <p:ph type="body" idx="1"/>
          </p:nvPr>
        </p:nvSpPr>
        <p:spPr>
          <a:xfrm>
            <a:off x="304800" y="1905000"/>
            <a:ext cx="8686800" cy="4389438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omic Sans MS" pitchFamily="66" charset="0"/>
              </a:rPr>
              <a:t>Limitations:</a:t>
            </a:r>
          </a:p>
          <a:p>
            <a:pPr lvl="3" eaLnBrk="1" hangingPunct="1"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deficient sealing 	      </a:t>
            </a:r>
          </a:p>
          <a:p>
            <a:pPr lvl="3" eaLnBrk="1" hangingPunct="1">
              <a:buFont typeface="Wingdings 2" pitchFamily="18" charset="2"/>
              <a:buNone/>
            </a:pPr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possible periapical extrusion</a:t>
            </a:r>
          </a:p>
          <a:p>
            <a:pPr lvl="3" eaLnBrk="1" hangingPunct="1"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" y="353840"/>
            <a:ext cx="8161866" cy="58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987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444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600" smtClean="0"/>
              <a:t>Procedure</a:t>
            </a:r>
            <a:r>
              <a:rPr lang="en-US" sz="4200" smtClean="0"/>
              <a:t> :</a:t>
            </a:r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1143000"/>
            <a:ext cx="2489200" cy="259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541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143000"/>
            <a:ext cx="2411413" cy="259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541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4492625"/>
            <a:ext cx="3048000" cy="21621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5415" name="Picture 7"/>
          <p:cNvPicPr>
            <a:picLocks noChangeAspect="1" noChangeArrowheads="1"/>
          </p:cNvPicPr>
          <p:nvPr/>
        </p:nvPicPr>
        <p:blipFill>
          <a:blip r:embed="rId5"/>
          <a:srcRect b="15790"/>
          <a:stretch>
            <a:fillRect/>
          </a:stretch>
        </p:blipFill>
        <p:spPr bwMode="auto">
          <a:xfrm>
            <a:off x="4876800" y="4419600"/>
            <a:ext cx="3048000" cy="2209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752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8988" y="914400"/>
            <a:ext cx="2030412" cy="2362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643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362200"/>
            <a:ext cx="1958975" cy="2305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643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4114800"/>
            <a:ext cx="2057400" cy="259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854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/>
          </p:nvPr>
        </p:nvSpPr>
        <p:spPr>
          <a:xfrm>
            <a:off x="609600" y="1435100"/>
            <a:ext cx="8229600" cy="698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600" b="1" smtClean="0"/>
              <a:t>Restoration after Apexification:</a:t>
            </a:r>
            <a:r>
              <a:rPr lang="en-US" sz="4600" smtClean="0"/>
              <a:t/>
            </a:r>
            <a:br>
              <a:rPr lang="en-US" sz="4600" smtClean="0"/>
            </a:br>
            <a:endParaRPr lang="en-US" sz="4600" smtClean="0"/>
          </a:p>
        </p:txBody>
      </p:sp>
      <p:sp>
        <p:nvSpPr>
          <p:cNvPr id="111619" name="Rectangle 3"/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8610600" cy="5486400"/>
          </a:xfrm>
        </p:spPr>
        <p:txBody>
          <a:bodyPr/>
          <a:lstStyle/>
          <a:p>
            <a:pPr eaLnBrk="1" hangingPunct="1"/>
            <a:r>
              <a:rPr lang="en-US" smtClean="0">
                <a:latin typeface="Comic Sans MS" pitchFamily="66" charset="0"/>
              </a:rPr>
              <a:t>Thin dentinal walls – high incidence of root fractures.</a:t>
            </a:r>
          </a:p>
          <a:p>
            <a:pPr eaLnBrk="1" hangingPunct="1"/>
            <a:endParaRPr lang="en-US" smtClean="0">
              <a:latin typeface="Comic Sans MS" pitchFamily="66" charset="0"/>
            </a:endParaRPr>
          </a:p>
          <a:p>
            <a:pPr eaLnBrk="1" hangingPunct="1"/>
            <a:r>
              <a:rPr lang="en-US" smtClean="0">
                <a:latin typeface="Comic Sans MS" pitchFamily="66" charset="0"/>
              </a:rPr>
              <a:t>Restoration must be designed to strengthen the root after obturation.</a:t>
            </a:r>
          </a:p>
          <a:p>
            <a:pPr eaLnBrk="1" hangingPunct="1"/>
            <a:endParaRPr lang="en-US" smtClean="0">
              <a:latin typeface="Comic Sans MS" pitchFamily="66" charset="0"/>
            </a:endParaRPr>
          </a:p>
          <a:p>
            <a:pPr eaLnBrk="1" hangingPunct="1"/>
            <a:r>
              <a:rPr lang="en-US" smtClean="0">
                <a:latin typeface="Comic Sans MS" pitchFamily="66" charset="0"/>
              </a:rPr>
              <a:t>It can be done by light cure composite </a:t>
            </a:r>
          </a:p>
          <a:p>
            <a:pPr eaLnBrk="1" hangingPunct="1"/>
            <a:endParaRPr lang="en-US" smtClean="0">
              <a:latin typeface="Comic Sans MS" pitchFamily="66" charset="0"/>
            </a:endParaRPr>
          </a:p>
          <a:p>
            <a:pPr eaLnBrk="1" hangingPunct="1"/>
            <a:r>
              <a:rPr lang="en-US" smtClean="0">
                <a:latin typeface="Comic Sans MS" pitchFamily="66" charset="0"/>
              </a:rPr>
              <a:t> Use of clear plastic post has been indicated</a:t>
            </a:r>
          </a:p>
          <a:p>
            <a:pPr eaLnBrk="1" hangingPunct="1"/>
            <a:endParaRPr lang="en-US" smtClean="0">
              <a:latin typeface="Comic Sans MS" pitchFamily="66" charset="0"/>
            </a:endParaRPr>
          </a:p>
          <a:p>
            <a:pPr eaLnBrk="1" hangingPunct="1"/>
            <a:endParaRPr lang="en-US" smtClean="0">
              <a:latin typeface="Comic Sans MS" pitchFamily="66" charset="0"/>
            </a:endParaRPr>
          </a:p>
          <a:p>
            <a:pPr eaLnBrk="1" hangingPunct="1"/>
            <a:endParaRPr lang="en-US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/>
          </p:nvPr>
        </p:nvSpPr>
        <p:spPr>
          <a:xfrm>
            <a:off x="609600" y="1435100"/>
            <a:ext cx="8229600" cy="698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600" b="1" smtClean="0"/>
              <a:t>Restoration after Apexification:</a:t>
            </a:r>
            <a:r>
              <a:rPr lang="en-US" sz="4600" smtClean="0"/>
              <a:t/>
            </a:r>
            <a:br>
              <a:rPr lang="en-US" sz="4600" smtClean="0"/>
            </a:br>
            <a:endParaRPr lang="en-US" sz="4600" smtClean="0"/>
          </a:p>
        </p:txBody>
      </p:sp>
      <p:sp>
        <p:nvSpPr>
          <p:cNvPr id="112643" name="Rectangle 3"/>
          <p:cNvSpPr>
            <a:spLocks noGrp="1"/>
          </p:cNvSpPr>
          <p:nvPr>
            <p:ph type="body" idx="1"/>
          </p:nvPr>
        </p:nvSpPr>
        <p:spPr>
          <a:xfrm>
            <a:off x="381000" y="1752600"/>
            <a:ext cx="8610600" cy="54864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omic Sans MS" pitchFamily="66" charset="0"/>
              </a:rPr>
              <a:t>In apical barrier technique using MTA, it is not necessary to place GP in canal it can be filled with composite resin </a:t>
            </a:r>
          </a:p>
          <a:p>
            <a:pPr eaLnBrk="1" hangingPunct="1"/>
            <a:endParaRPr lang="en-US" dirty="0" smtClean="0">
              <a:latin typeface="Comic Sans MS" pitchFamily="66" charset="0"/>
            </a:endParaRPr>
          </a:p>
          <a:p>
            <a:pPr eaLnBrk="1" hangingPunct="1"/>
            <a:r>
              <a:rPr lang="en-US" dirty="0" smtClean="0">
                <a:latin typeface="Comic Sans MS" pitchFamily="66" charset="0"/>
              </a:rPr>
              <a:t>use of newer dentin bonding techniques –fracture strength close to intact teeth.</a:t>
            </a:r>
          </a:p>
          <a:p>
            <a:pPr eaLnBrk="1" hangingPunct="1"/>
            <a:endParaRPr lang="en-US" dirty="0" smtClean="0">
              <a:latin typeface="Comic Sans MS" pitchFamily="66" charset="0"/>
            </a:endParaRPr>
          </a:p>
          <a:p>
            <a:pPr eaLnBrk="1" hangingPunct="1"/>
            <a:endParaRPr lang="en-US" dirty="0" smtClean="0">
              <a:latin typeface="Comic Sans MS" pitchFamily="66" charset="0"/>
            </a:endParaRPr>
          </a:p>
          <a:p>
            <a:pPr eaLnBrk="1" hangingPunct="1"/>
            <a:endParaRPr lang="en-US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5" t="13489" r="29350" b="15212"/>
          <a:stretch/>
        </p:blipFill>
        <p:spPr>
          <a:xfrm>
            <a:off x="5943600" y="235963"/>
            <a:ext cx="2286000" cy="2819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5" t="10770" r="18702" b="8439"/>
          <a:stretch/>
        </p:blipFill>
        <p:spPr>
          <a:xfrm>
            <a:off x="4724400" y="3688429"/>
            <a:ext cx="2743200" cy="2946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r="21432"/>
          <a:stretch/>
        </p:blipFill>
        <p:spPr>
          <a:xfrm>
            <a:off x="150501" y="152400"/>
            <a:ext cx="2590800" cy="3192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6" r="18428" b="6921"/>
          <a:stretch/>
        </p:blipFill>
        <p:spPr>
          <a:xfrm>
            <a:off x="3033653" y="214489"/>
            <a:ext cx="2452747" cy="3068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8" r="24928" b="7491"/>
          <a:stretch/>
        </p:blipFill>
        <p:spPr>
          <a:xfrm>
            <a:off x="1445901" y="3684575"/>
            <a:ext cx="2438400" cy="30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844"/>
            <a:ext cx="2438400" cy="325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33" y="1676844"/>
            <a:ext cx="2438400" cy="325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75956"/>
            <a:ext cx="2439066" cy="325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59712"/>
            <a:ext cx="8266176" cy="1828800"/>
          </a:xfrm>
        </p:spPr>
        <p:txBody>
          <a:bodyPr/>
          <a:lstStyle/>
          <a:p>
            <a:r>
              <a:rPr lang="en-GB" dirty="0" smtClean="0"/>
              <a:t>Regenerative </a:t>
            </a:r>
            <a:r>
              <a:rPr lang="en-GB" dirty="0" err="1" smtClean="0"/>
              <a:t>Endodontics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29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REVASCULARIZATION/</a:t>
            </a:r>
            <a:br>
              <a:rPr lang="en-US" dirty="0" smtClean="0"/>
            </a:br>
            <a:r>
              <a:rPr lang="en-US" dirty="0" smtClean="0"/>
              <a:t>REGENERATIVE ENDODONTICS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60" y="2097547"/>
            <a:ext cx="7778840" cy="3998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754563"/>
          </a:xfrm>
        </p:spPr>
        <p:txBody>
          <a:bodyPr>
            <a:normAutofit/>
          </a:bodyPr>
          <a:lstStyle/>
          <a:p>
            <a:pPr marL="550926" indent="-514350">
              <a:buFont typeface="+mj-lt"/>
              <a:buAutoNum type="arabicPeriod"/>
            </a:pPr>
            <a:r>
              <a:rPr lang="en-US" dirty="0" smtClean="0"/>
              <a:t>Minimal or no instrumentation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smtClean="0"/>
              <a:t>Irrigation with 2.5–5.25% NaOCl, 3% hydrogen peroxide</a:t>
            </a:r>
          </a:p>
          <a:p>
            <a:pPr marL="550926" indent="-514350">
              <a:buFont typeface="+mj-lt"/>
              <a:buAutoNum type="arabicPeriod"/>
            </a:pPr>
            <a:r>
              <a:rPr lang="en-US" dirty="0" smtClean="0"/>
              <a:t>Metronidazole + minocycline + ciprofloxacin  (equal parts) </a:t>
            </a:r>
            <a:r>
              <a:rPr lang="en-US" dirty="0" err="1" smtClean="0"/>
              <a:t>conc</a:t>
            </a:r>
            <a:r>
              <a:rPr lang="en-US" dirty="0" smtClean="0"/>
              <a:t> 20 mg/ml</a:t>
            </a:r>
          </a:p>
          <a:p>
            <a:pPr marL="550926" indent="-51435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avoid using calcium hydroxide as intra-canal medicament to prevent damage of the remaining pulp tissue, apical papilla and HERS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101767"/>
              </p:ext>
            </p:extLst>
          </p:nvPr>
        </p:nvGraphicFramePr>
        <p:xfrm>
          <a:off x="228600" y="76200"/>
          <a:ext cx="8305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5029200"/>
            <a:ext cx="5029200" cy="182880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33047"/>
            <a:ext cx="6905625" cy="50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732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3655794"/>
            <a:ext cx="8382000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endParaRPr lang="en-US" dirty="0" smtClean="0">
              <a:solidFill>
                <a:srgbClr val="00B0F0"/>
              </a:solidFill>
            </a:endParaRPr>
          </a:p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endParaRPr lang="en-US" dirty="0">
              <a:solidFill>
                <a:srgbClr val="00B0F0"/>
              </a:solidFill>
            </a:endParaRPr>
          </a:p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dirty="0" err="1" smtClean="0">
                <a:solidFill>
                  <a:srgbClr val="00B0F0"/>
                </a:solidFill>
              </a:rPr>
              <a:t>Sympotomatic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tooth </a:t>
            </a:r>
            <a:r>
              <a:rPr lang="en-US" dirty="0">
                <a:solidFill>
                  <a:prstClr val="black"/>
                </a:solidFill>
                <a:sym typeface="Wingdings" pitchFamily="2" charset="2"/>
              </a:rPr>
              <a:t> (</a:t>
            </a:r>
            <a:r>
              <a:rPr lang="en-US" dirty="0">
                <a:solidFill>
                  <a:prstClr val="black"/>
                </a:solidFill>
              </a:rPr>
              <a:t>several rounds of intra-canal irrigation &amp; medication) </a:t>
            </a:r>
            <a:r>
              <a:rPr lang="en-US" dirty="0">
                <a:solidFill>
                  <a:prstClr val="black"/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prstClr val="black"/>
                </a:solidFill>
              </a:rPr>
              <a:t> apexification </a:t>
            </a:r>
            <a:endParaRPr lang="en-US" dirty="0" smtClean="0">
              <a:solidFill>
                <a:prstClr val="black"/>
              </a:solidFill>
            </a:endParaRPr>
          </a:p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endParaRPr lang="en-US" dirty="0">
              <a:solidFill>
                <a:prstClr val="black"/>
              </a:solidFill>
            </a:endParaRPr>
          </a:p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endParaRPr lang="en-US" dirty="0" smtClean="0">
              <a:solidFill>
                <a:prstClr val="black"/>
              </a:solidFill>
            </a:endParaRPr>
          </a:p>
          <a:p>
            <a:pPr marL="365760" lvl="0" indent="-256032">
              <a:spcBef>
                <a:spcPts val="400"/>
              </a:spcBef>
              <a:buClr>
                <a:srgbClr val="2DA2BF"/>
              </a:buClr>
              <a:buSzPct val="68000"/>
              <a:buFont typeface="Wingdings 3"/>
              <a:buChar char=""/>
            </a:pPr>
            <a:r>
              <a:rPr lang="en-US" dirty="0" smtClean="0">
                <a:solidFill>
                  <a:prstClr val="black"/>
                </a:solidFill>
              </a:rPr>
              <a:t>ASYMPTOMATIC: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200"/>
            <a:ext cx="6629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3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33544655"/>
              </p:ext>
            </p:extLst>
          </p:nvPr>
        </p:nvGraphicFramePr>
        <p:xfrm>
          <a:off x="152400" y="0"/>
          <a:ext cx="8991600" cy="670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20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70"/>
            <a:ext cx="9144000" cy="677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57668"/>
            <a:ext cx="8396614" cy="543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8798"/>
            <a:ext cx="8839200" cy="578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5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001000" cy="60960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Disinfection effective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pulp tissue healing &amp; new dentin bridge formation.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Immature teeth with open apex has </a:t>
            </a:r>
            <a:r>
              <a:rPr lang="en-US" dirty="0" smtClean="0">
                <a:solidFill>
                  <a:srgbClr val="00B0F0"/>
                </a:solidFill>
              </a:rPr>
              <a:t>larger volume</a:t>
            </a:r>
            <a:r>
              <a:rPr lang="en-US" dirty="0" smtClean="0"/>
              <a:t> of pulp tissue with a </a:t>
            </a:r>
            <a:r>
              <a:rPr lang="en-US" dirty="0" smtClean="0">
                <a:solidFill>
                  <a:srgbClr val="00B0F0"/>
                </a:solidFill>
              </a:rPr>
              <a:t>rich blood supply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more potent in defending infection &amp; healing. 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Textbook of </a:t>
            </a:r>
            <a:r>
              <a:rPr lang="en-GB" dirty="0" err="1" smtClean="0"/>
              <a:t>Endodontics</a:t>
            </a:r>
            <a:r>
              <a:rPr lang="en-GB" dirty="0" smtClean="0"/>
              <a:t>, Ingle 5</a:t>
            </a:r>
            <a:r>
              <a:rPr lang="en-GB" baseline="30000" dirty="0" smtClean="0"/>
              <a:t>th</a:t>
            </a:r>
            <a:r>
              <a:rPr lang="en-GB" dirty="0" smtClean="0"/>
              <a:t> &amp; 6</a:t>
            </a:r>
            <a:r>
              <a:rPr lang="en-GB" baseline="30000" dirty="0" smtClean="0"/>
              <a:t>th</a:t>
            </a:r>
            <a:r>
              <a:rPr lang="en-GB" dirty="0" smtClean="0"/>
              <a:t> </a:t>
            </a:r>
            <a:r>
              <a:rPr lang="en-GB" dirty="0" err="1" smtClean="0"/>
              <a:t>edi</a:t>
            </a:r>
            <a:endParaRPr lang="en-GB" dirty="0" smtClean="0"/>
          </a:p>
          <a:p>
            <a:r>
              <a:rPr lang="en-GB" dirty="0" smtClean="0"/>
              <a:t>Pathways of Pulp, Cohen 10</a:t>
            </a:r>
            <a:r>
              <a:rPr lang="en-GB" baseline="30000" dirty="0" smtClean="0"/>
              <a:t>th</a:t>
            </a:r>
            <a:r>
              <a:rPr lang="en-GB" dirty="0" smtClean="0"/>
              <a:t> &amp; 11</a:t>
            </a:r>
            <a:r>
              <a:rPr lang="en-GB" baseline="30000" dirty="0" smtClean="0"/>
              <a:t>th</a:t>
            </a:r>
            <a:r>
              <a:rPr lang="en-GB" dirty="0" smtClean="0"/>
              <a:t> </a:t>
            </a:r>
            <a:r>
              <a:rPr lang="en-GB" dirty="0" err="1" smtClean="0"/>
              <a:t>edi</a:t>
            </a:r>
            <a:endParaRPr lang="en-GB" dirty="0" smtClean="0"/>
          </a:p>
          <a:p>
            <a:r>
              <a:rPr lang="en-GB" dirty="0" smtClean="0"/>
              <a:t>Grossman 12</a:t>
            </a:r>
            <a:r>
              <a:rPr lang="en-GB" baseline="30000" dirty="0" smtClean="0"/>
              <a:t>th</a:t>
            </a:r>
            <a:r>
              <a:rPr lang="en-GB" dirty="0" smtClean="0"/>
              <a:t> </a:t>
            </a:r>
            <a:r>
              <a:rPr lang="en-GB" dirty="0" err="1" smtClean="0"/>
              <a:t>edi</a:t>
            </a:r>
            <a:endParaRPr lang="en-GB" dirty="0" smtClean="0"/>
          </a:p>
          <a:p>
            <a:pPr marL="109728" indent="0">
              <a:buNone/>
            </a:pP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744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 descr="images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589" b="3589"/>
          <a:stretch>
            <a:fillRect/>
          </a:stretch>
        </p:blipFill>
        <p:spPr>
          <a:xfrm>
            <a:off x="304800" y="266700"/>
            <a:ext cx="8458200" cy="62103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u="sng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Indirect Pulp Capping</a:t>
            </a:r>
            <a:r>
              <a:rPr lang="en-US" sz="40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: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438400" y="914400"/>
            <a:ext cx="6019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200" dirty="0" err="1" smtClean="0">
                <a:solidFill>
                  <a:schemeClr val="bg1"/>
                </a:solidFill>
              </a:rPr>
              <a:t>Def</a:t>
            </a:r>
            <a:endParaRPr lang="en-GB" sz="22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</a:rPr>
              <a:t>Rationale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</a:rPr>
              <a:t>Case selection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</a:rPr>
              <a:t>Caries </a:t>
            </a:r>
            <a:r>
              <a:rPr lang="en-GB" sz="2200" dirty="0" smtClean="0">
                <a:solidFill>
                  <a:schemeClr val="bg1"/>
                </a:solidFill>
              </a:rPr>
              <a:t>excavation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Difference </a:t>
            </a:r>
            <a:r>
              <a:rPr lang="en-GB" sz="2200" dirty="0">
                <a:solidFill>
                  <a:schemeClr val="bg1"/>
                </a:solidFill>
              </a:rPr>
              <a:t>between infected &amp; affected </a:t>
            </a:r>
            <a:r>
              <a:rPr lang="en-GB" sz="2200" dirty="0" smtClean="0">
                <a:solidFill>
                  <a:schemeClr val="bg1"/>
                </a:solidFill>
              </a:rPr>
              <a:t>dentin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bg1"/>
                </a:solidFill>
              </a:rPr>
              <a:t>Procedure</a:t>
            </a:r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0372930"/>
              </p:ext>
            </p:extLst>
          </p:nvPr>
        </p:nvGraphicFramePr>
        <p:xfrm>
          <a:off x="457200" y="990600"/>
          <a:ext cx="82296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INDIRECT PULP CAPPING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" y="0"/>
            <a:ext cx="9144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3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152400" y="1371600"/>
            <a:ext cx="8763000" cy="38862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Preserve vitality of the pulp </a:t>
            </a:r>
          </a:p>
          <a:p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timulating the underlying odontoblasts to form tertiary dentin.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pPr algn="ctr"/>
            <a:r>
              <a:rPr lang="en-US" u="sng" dirty="0" smtClean="0"/>
              <a:t>OBJECTIVE</a:t>
            </a:r>
            <a:endParaRPr lang="en-US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2583238"/>
              </p:ext>
            </p:extLst>
          </p:nvPr>
        </p:nvGraphicFramePr>
        <p:xfrm>
          <a:off x="457200" y="1219200"/>
          <a:ext cx="8534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BDDE6C-5B3B-49BD-998A-CD69541B5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45BDDE6C-5B3B-49BD-998A-CD69541B5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45BDDE6C-5B3B-49BD-998A-CD69541B5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2AAA50-9590-49F0-B821-B9EF6ACC8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F42AAA50-9590-49F0-B821-B9EF6ACC8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F42AAA50-9590-49F0-B821-B9EF6ACC8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37DFEF-6B59-4D1B-8626-778FAF55F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8837DFEF-6B59-4D1B-8626-778FAF55F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8837DFEF-6B59-4D1B-8626-778FAF55F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967CC6-3620-482C-B634-61F1CCD02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39967CC6-3620-482C-B634-61F1CCD02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39967CC6-3620-482C-B634-61F1CCD02E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1895AB-CE5B-4021-B2E3-7076B39D9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7B1895AB-CE5B-4021-B2E3-7076B39D9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7B1895AB-CE5B-4021-B2E3-7076B39D99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778" y="1395024"/>
            <a:ext cx="4765221" cy="36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5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will u learn today??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2828836"/>
            <a:ext cx="4572000" cy="22390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IN" dirty="0">
                <a:solidFill>
                  <a:schemeClr val="bg1"/>
                </a:solidFill>
              </a:rPr>
              <a:t>1. Dentin-pulp Organ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2. Direct Pulp Capping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3. Indirect Pulp Capping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4. </a:t>
            </a:r>
            <a:r>
              <a:rPr lang="en-IN" dirty="0" err="1">
                <a:solidFill>
                  <a:schemeClr val="bg1"/>
                </a:solidFill>
              </a:rPr>
              <a:t>Pulpotomy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9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143000"/>
            <a:ext cx="6383716" cy="297180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10000" y="605135"/>
            <a:ext cx="2362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i="0" u="none" strike="noStrike" normalizeH="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Lamina </a:t>
            </a:r>
            <a:r>
              <a:rPr kumimoji="0" lang="en-GB" sz="2400" i="0" u="none" strike="noStrike" normalizeH="0" baseline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dura</a:t>
            </a:r>
            <a:endParaRPr kumimoji="0" lang="en-GB" sz="3600" i="0" u="none" strike="noStrike" normalizeH="0" baseline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343400"/>
            <a:ext cx="2816759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1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7667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u="sng" dirty="0" smtClean="0">
                <a:solidFill>
                  <a:srgbClr val="C00000"/>
                </a:solidFill>
              </a:rPr>
              <a:t>HISTORY: </a:t>
            </a:r>
          </a:p>
          <a:p>
            <a:r>
              <a:rPr lang="en-US" dirty="0"/>
              <a:t>M</a:t>
            </a:r>
            <a:r>
              <a:rPr lang="en-US" dirty="0" smtClean="0"/>
              <a:t>ild discomfort: chemical &amp; thermal stimuli.</a:t>
            </a:r>
          </a:p>
          <a:p>
            <a:r>
              <a:rPr lang="en-US" dirty="0" err="1" smtClean="0"/>
              <a:t>Ab</a:t>
            </a:r>
            <a:r>
              <a:rPr lang="en-US" dirty="0" smtClean="0"/>
              <a:t> Spontaneous pain</a:t>
            </a:r>
          </a:p>
          <a:p>
            <a:endParaRPr lang="en-US" dirty="0"/>
          </a:p>
          <a:p>
            <a:pPr>
              <a:buNone/>
            </a:pPr>
            <a:r>
              <a:rPr lang="en-US" u="sng" dirty="0" smtClean="0">
                <a:solidFill>
                  <a:srgbClr val="C00000"/>
                </a:solidFill>
              </a:rPr>
              <a:t>CLINICAL EXAMINATION: </a:t>
            </a:r>
          </a:p>
          <a:p>
            <a:r>
              <a:rPr lang="en-US" dirty="0" smtClean="0"/>
              <a:t>large carious exposure</a:t>
            </a:r>
          </a:p>
          <a:p>
            <a:r>
              <a:rPr lang="en-US" dirty="0" err="1" smtClean="0"/>
              <a:t>Ab</a:t>
            </a:r>
            <a:r>
              <a:rPr lang="en-US" dirty="0" smtClean="0"/>
              <a:t> of </a:t>
            </a:r>
            <a:r>
              <a:rPr lang="en-US" dirty="0" err="1" smtClean="0"/>
              <a:t>lymphadenopathy</a:t>
            </a:r>
            <a:endParaRPr lang="en-US" dirty="0" smtClean="0"/>
          </a:p>
          <a:p>
            <a:r>
              <a:rPr lang="en-US" dirty="0" smtClean="0"/>
              <a:t>Normal gingiva &amp; color of tooth</a:t>
            </a:r>
          </a:p>
          <a:p>
            <a:endParaRPr lang="en-US" dirty="0"/>
          </a:p>
          <a:p>
            <a:pPr>
              <a:buNone/>
            </a:pPr>
            <a:r>
              <a:rPr lang="en-US" u="sng" dirty="0" smtClean="0">
                <a:solidFill>
                  <a:srgbClr val="C00000"/>
                </a:solidFill>
              </a:rPr>
              <a:t>RADIOGRAPHIC EXAMINATION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Large carious lesion; proximity to pulp</a:t>
            </a:r>
          </a:p>
          <a:p>
            <a:r>
              <a:rPr lang="en-US" dirty="0" smtClean="0"/>
              <a:t>Normal lamina </a:t>
            </a:r>
            <a:r>
              <a:rPr lang="en-US" dirty="0" err="1" smtClean="0"/>
              <a:t>dura</a:t>
            </a:r>
            <a:endParaRPr lang="en-US" dirty="0" smtClean="0"/>
          </a:p>
          <a:p>
            <a:r>
              <a:rPr lang="en-US" dirty="0" smtClean="0"/>
              <a:t>Normal </a:t>
            </a:r>
            <a:r>
              <a:rPr lang="en-US" dirty="0" err="1" smtClean="0"/>
              <a:t>pdl</a:t>
            </a:r>
            <a:r>
              <a:rPr lang="en-US" dirty="0" smtClean="0"/>
              <a:t> </a:t>
            </a:r>
          </a:p>
          <a:p>
            <a:r>
              <a:rPr lang="en-US" dirty="0" smtClean="0"/>
              <a:t>No periapical radiolucency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229600" cy="1143000"/>
          </a:xfrm>
        </p:spPr>
        <p:txBody>
          <a:bodyPr/>
          <a:lstStyle/>
          <a:p>
            <a:r>
              <a:rPr lang="en-US" dirty="0" smtClean="0"/>
              <a:t>INDICATIONS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066800"/>
            <a:ext cx="8686800" cy="51816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u="sng" dirty="0" smtClean="0">
                <a:solidFill>
                  <a:srgbClr val="C00000"/>
                </a:solidFill>
              </a:rPr>
              <a:t>HISTORY</a:t>
            </a:r>
            <a:r>
              <a:rPr lang="en-US" dirty="0" smtClean="0"/>
              <a:t>:</a:t>
            </a:r>
          </a:p>
          <a:p>
            <a:r>
              <a:rPr lang="en-US" dirty="0" smtClean="0"/>
              <a:t>Lingering Pain</a:t>
            </a:r>
          </a:p>
          <a:p>
            <a:r>
              <a:rPr lang="en-US" dirty="0"/>
              <a:t>S</a:t>
            </a:r>
            <a:r>
              <a:rPr lang="en-US" dirty="0" smtClean="0"/>
              <a:t>pontaneous pain (night)</a:t>
            </a:r>
          </a:p>
          <a:p>
            <a:endParaRPr lang="en-US" u="sng" dirty="0" smtClean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u="sng" dirty="0" smtClean="0">
                <a:solidFill>
                  <a:srgbClr val="C00000"/>
                </a:solidFill>
              </a:rPr>
              <a:t>CLINICAL:</a:t>
            </a:r>
          </a:p>
          <a:p>
            <a:r>
              <a:rPr lang="en-US" dirty="0" smtClean="0"/>
              <a:t>Excessive tooth mobility</a:t>
            </a:r>
          </a:p>
          <a:p>
            <a:r>
              <a:rPr lang="en-US" dirty="0" smtClean="0"/>
              <a:t>Discoloration</a:t>
            </a:r>
          </a:p>
          <a:p>
            <a:r>
              <a:rPr lang="en-US" dirty="0" smtClean="0"/>
              <a:t>No response to pulp test</a:t>
            </a:r>
          </a:p>
          <a:p>
            <a:endParaRPr lang="en-US" dirty="0" smtClean="0"/>
          </a:p>
          <a:p>
            <a:pPr>
              <a:buNone/>
            </a:pPr>
            <a:r>
              <a:rPr lang="en-US" u="sng" dirty="0" smtClean="0">
                <a:solidFill>
                  <a:srgbClr val="C00000"/>
                </a:solidFill>
              </a:rPr>
              <a:t>RADIOGRAPHIC:</a:t>
            </a:r>
          </a:p>
          <a:p>
            <a:r>
              <a:rPr lang="en-US" dirty="0" smtClean="0"/>
              <a:t>Large carious lesion with pulp exposure</a:t>
            </a:r>
          </a:p>
          <a:p>
            <a:r>
              <a:rPr lang="en-US" dirty="0" smtClean="0"/>
              <a:t>Broken lamina </a:t>
            </a:r>
            <a:r>
              <a:rPr lang="en-US" dirty="0" err="1" smtClean="0"/>
              <a:t>dura</a:t>
            </a:r>
            <a:endParaRPr lang="en-US" dirty="0" smtClean="0"/>
          </a:p>
          <a:p>
            <a:r>
              <a:rPr lang="en-US" dirty="0" smtClean="0"/>
              <a:t>Widened PDL</a:t>
            </a:r>
          </a:p>
          <a:p>
            <a:r>
              <a:rPr lang="en-US" dirty="0" err="1" smtClean="0"/>
              <a:t>Periapaical</a:t>
            </a:r>
            <a:r>
              <a:rPr lang="en-US" dirty="0" smtClean="0"/>
              <a:t> radiolucency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CONTRAINDICATIONS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096" y="1145263"/>
            <a:ext cx="3134480" cy="235993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010400" y="2133600"/>
            <a:ext cx="457200" cy="190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273658" y="4038600"/>
            <a:ext cx="1219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PDL widening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r>
              <a:rPr lang="en-US" sz="3500" dirty="0" smtClean="0"/>
              <a:t>Single or two-step approach.</a:t>
            </a:r>
          </a:p>
          <a:p>
            <a:endParaRPr lang="en-US" sz="3500" dirty="0"/>
          </a:p>
          <a:p>
            <a:pPr>
              <a:buNone/>
            </a:pPr>
            <a:r>
              <a:rPr lang="en-US" sz="3500" dirty="0" smtClean="0"/>
              <a:t>FIRST APPOINTMENT:</a:t>
            </a:r>
          </a:p>
          <a:p>
            <a:pPr>
              <a:buNone/>
            </a:pPr>
            <a:endParaRPr lang="en-US" dirty="0" smtClean="0"/>
          </a:p>
          <a:p>
            <a:r>
              <a:rPr lang="en-US" sz="3500" dirty="0" smtClean="0"/>
              <a:t>L.A &amp; isolate with rubber dam.</a:t>
            </a:r>
          </a:p>
          <a:p>
            <a:r>
              <a:rPr lang="en-US" sz="3500" dirty="0" smtClean="0"/>
              <a:t>Outline form</a:t>
            </a:r>
          </a:p>
          <a:p>
            <a:endParaRPr lang="en-US" sz="3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1066800"/>
          </a:xfrm>
        </p:spPr>
        <p:txBody>
          <a:bodyPr/>
          <a:lstStyle/>
          <a:p>
            <a:r>
              <a:rPr lang="en-US" dirty="0" smtClean="0"/>
              <a:t>CLINICAL PROCEDURE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4648200"/>
            <a:ext cx="3724275" cy="2047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Untitled-1n copy"/>
          <p:cNvPicPr>
            <a:picLocks noChangeAspect="1" noChangeArrowheads="1"/>
          </p:cNvPicPr>
          <p:nvPr/>
        </p:nvPicPr>
        <p:blipFill>
          <a:blip r:embed="rId2"/>
          <a:srcRect l="941" t="5952" r="56706" b="67262"/>
          <a:stretch>
            <a:fillRect/>
          </a:stretch>
        </p:blipFill>
        <p:spPr bwMode="auto">
          <a:xfrm>
            <a:off x="762000" y="1676400"/>
            <a:ext cx="3429000" cy="3429000"/>
          </a:xfrm>
          <a:prstGeom prst="rect">
            <a:avLst/>
          </a:prstGeom>
          <a:noFill/>
        </p:spPr>
      </p:pic>
      <p:pic>
        <p:nvPicPr>
          <p:cNvPr id="110595" name="Picture 3" descr="Untitled-1n copy"/>
          <p:cNvPicPr>
            <a:picLocks noChangeAspect="1" noChangeArrowheads="1"/>
          </p:cNvPicPr>
          <p:nvPr/>
        </p:nvPicPr>
        <p:blipFill>
          <a:blip r:embed="rId2"/>
          <a:srcRect l="51765" t="5952" r="4941" b="68452"/>
          <a:stretch>
            <a:fillRect/>
          </a:stretch>
        </p:blipFill>
        <p:spPr bwMode="auto">
          <a:xfrm>
            <a:off x="4876800" y="1676400"/>
            <a:ext cx="3505200" cy="3276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Untitled-1n copy"/>
          <p:cNvPicPr>
            <a:picLocks noChangeAspect="1" noChangeArrowheads="1"/>
          </p:cNvPicPr>
          <p:nvPr/>
        </p:nvPicPr>
        <p:blipFill>
          <a:blip r:embed="rId2"/>
          <a:srcRect l="50824" t="32738" r="5882" b="38095"/>
          <a:stretch>
            <a:fillRect/>
          </a:stretch>
        </p:blipFill>
        <p:spPr bwMode="auto">
          <a:xfrm>
            <a:off x="4876800" y="1676400"/>
            <a:ext cx="3505200" cy="3733800"/>
          </a:xfrm>
          <a:prstGeom prst="rect">
            <a:avLst/>
          </a:prstGeom>
          <a:noFill/>
        </p:spPr>
      </p:pic>
      <p:pic>
        <p:nvPicPr>
          <p:cNvPr id="111619" name="Picture 3" descr="Untitled-1n copy"/>
          <p:cNvPicPr>
            <a:picLocks noChangeAspect="1" noChangeArrowheads="1"/>
          </p:cNvPicPr>
          <p:nvPr/>
        </p:nvPicPr>
        <p:blipFill>
          <a:blip r:embed="rId2"/>
          <a:srcRect l="1883" t="32738" r="55765" b="38095"/>
          <a:stretch>
            <a:fillRect/>
          </a:stretch>
        </p:blipFill>
        <p:spPr bwMode="auto">
          <a:xfrm>
            <a:off x="762000" y="1676400"/>
            <a:ext cx="3429000" cy="3733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smtClean="0"/>
              <a:t>This sealed cavity is not disturbed for 6-8 weeks.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676400"/>
            <a:ext cx="5657850" cy="4575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9" name="Picture 3" descr="Untitled-1n copy"/>
          <p:cNvPicPr>
            <a:picLocks noChangeAspect="1" noChangeArrowheads="1"/>
          </p:cNvPicPr>
          <p:nvPr/>
        </p:nvPicPr>
        <p:blipFill>
          <a:blip r:embed="rId2"/>
          <a:srcRect l="49883" t="62798" r="3999" b="7738"/>
          <a:stretch>
            <a:fillRect/>
          </a:stretch>
        </p:blipFill>
        <p:spPr bwMode="auto">
          <a:xfrm>
            <a:off x="4724400" y="1752600"/>
            <a:ext cx="3733800" cy="3771900"/>
          </a:xfrm>
          <a:prstGeom prst="rect">
            <a:avLst/>
          </a:prstGeom>
          <a:noFill/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62000" y="1752600"/>
            <a:ext cx="3429000" cy="4419600"/>
            <a:chOff x="624" y="1104"/>
            <a:chExt cx="2160" cy="2784"/>
          </a:xfrm>
        </p:grpSpPr>
        <p:pic>
          <p:nvPicPr>
            <p:cNvPr id="116738" name="Picture 2" descr="Untitled-1n copy"/>
            <p:cNvPicPr>
              <a:picLocks noChangeAspect="1" noChangeArrowheads="1"/>
            </p:cNvPicPr>
            <p:nvPr/>
          </p:nvPicPr>
          <p:blipFill>
            <a:blip r:embed="rId2"/>
            <a:srcRect l="1883" t="85120" r="55765"/>
            <a:stretch>
              <a:fillRect/>
            </a:stretch>
          </p:blipFill>
          <p:spPr bwMode="auto">
            <a:xfrm>
              <a:off x="624" y="2688"/>
              <a:ext cx="2160" cy="1200"/>
            </a:xfrm>
            <a:prstGeom prst="rect">
              <a:avLst/>
            </a:prstGeom>
            <a:noFill/>
          </p:spPr>
        </p:pic>
        <p:pic>
          <p:nvPicPr>
            <p:cNvPr id="116740" name="Picture 4" descr="Untitled-1n copy"/>
            <p:cNvPicPr>
              <a:picLocks noChangeAspect="1" noChangeArrowheads="1"/>
            </p:cNvPicPr>
            <p:nvPr/>
          </p:nvPicPr>
          <p:blipFill>
            <a:blip r:embed="rId2"/>
            <a:srcRect l="2823" t="63095" r="55765" b="17262"/>
            <a:stretch>
              <a:fillRect/>
            </a:stretch>
          </p:blipFill>
          <p:spPr bwMode="auto">
            <a:xfrm>
              <a:off x="624" y="1104"/>
              <a:ext cx="2112" cy="1584"/>
            </a:xfrm>
            <a:prstGeom prst="rect">
              <a:avLst/>
            </a:prstGeom>
            <a:noFill/>
          </p:spPr>
        </p:pic>
      </p:grpSp>
      <p:sp>
        <p:nvSpPr>
          <p:cNvPr id="4" name="Rectangle 3"/>
          <p:cNvSpPr/>
          <p:nvPr/>
        </p:nvSpPr>
        <p:spPr>
          <a:xfrm>
            <a:off x="2057400" y="405825"/>
            <a:ext cx="4980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/>
              <a:t>SECOND  APPOINTMENT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Re-entry &amp; excavation????</a:t>
            </a:r>
          </a:p>
          <a:p>
            <a:r>
              <a:rPr lang="en-US" dirty="0" smtClean="0"/>
              <a:t>Risk of exposure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Single/ one appt tech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tabLst>
                <a:tab pos="457200" algn="l"/>
              </a:tabLst>
            </a:pPr>
            <a:r>
              <a:rPr lang="en-US" sz="2400" i="1" dirty="0" smtClean="0"/>
              <a:t>a) </a:t>
            </a:r>
            <a:r>
              <a:rPr lang="en-US" sz="2400" b="1" i="1" dirty="0" smtClean="0"/>
              <a:t>Mechanical</a:t>
            </a:r>
            <a:endParaRPr lang="en-US" sz="2400" b="1" dirty="0" smtClean="0"/>
          </a:p>
          <a:p>
            <a:pPr marL="109728" indent="0" algn="just">
              <a:buNone/>
              <a:tabLst>
                <a:tab pos="457200" algn="l"/>
              </a:tabLst>
            </a:pPr>
            <a:r>
              <a:rPr lang="en-US" sz="2400" dirty="0" smtClean="0"/>
              <a:t>        Rotary:  High and low speed</a:t>
            </a:r>
          </a:p>
          <a:p>
            <a:pPr lvl="1" algn="just">
              <a:tabLst>
                <a:tab pos="457200" algn="l"/>
              </a:tabLst>
            </a:pPr>
            <a:r>
              <a:rPr lang="en-US" sz="2400" dirty="0" smtClean="0"/>
              <a:t>	Non rotary – spoon excavators</a:t>
            </a:r>
          </a:p>
          <a:p>
            <a:pPr lvl="1" algn="just">
              <a:tabLst>
                <a:tab pos="457200" algn="l"/>
              </a:tabLst>
            </a:pPr>
            <a:r>
              <a:rPr lang="en-US" sz="2400" dirty="0" smtClean="0"/>
              <a:t>	Air abrasion </a:t>
            </a:r>
          </a:p>
          <a:p>
            <a:pPr lvl="1" algn="just">
              <a:tabLst>
                <a:tab pos="457200" algn="l"/>
              </a:tabLst>
            </a:pPr>
            <a:r>
              <a:rPr lang="en-US" sz="2400" dirty="0" smtClean="0"/>
              <a:t>   </a:t>
            </a:r>
            <a:r>
              <a:rPr lang="en-US" sz="2400" dirty="0" err="1" smtClean="0"/>
              <a:t>Ultrasonics</a:t>
            </a:r>
            <a:endParaRPr lang="en-US" sz="2400" dirty="0" smtClean="0"/>
          </a:p>
          <a:p>
            <a:pPr lvl="1" algn="just">
              <a:tabLst>
                <a:tab pos="457200" algn="l"/>
              </a:tabLst>
            </a:pPr>
            <a:endParaRPr lang="en-US" sz="2400" dirty="0" smtClean="0"/>
          </a:p>
          <a:p>
            <a:pPr algn="just">
              <a:buNone/>
              <a:tabLst>
                <a:tab pos="457200" algn="l"/>
              </a:tabLst>
            </a:pPr>
            <a:r>
              <a:rPr lang="en-US" sz="2400" dirty="0" smtClean="0"/>
              <a:t>	Slow speed drills preferable to the spoon excavators</a:t>
            </a:r>
          </a:p>
          <a:p>
            <a:pPr algn="just">
              <a:tabLst>
                <a:tab pos="457200" algn="l"/>
              </a:tabLst>
            </a:pPr>
            <a:endParaRPr lang="en-US" sz="2400" dirty="0" smtClean="0"/>
          </a:p>
          <a:p>
            <a:pPr algn="just">
              <a:tabLst>
                <a:tab pos="457200" algn="l"/>
              </a:tabLst>
            </a:pPr>
            <a:r>
              <a:rPr lang="en-US" sz="2400" dirty="0" smtClean="0"/>
              <a:t>b) </a:t>
            </a:r>
            <a:r>
              <a:rPr lang="en-US" sz="2400" b="1" i="1" dirty="0" err="1" smtClean="0"/>
              <a:t>Chemomechanical</a:t>
            </a:r>
            <a:r>
              <a:rPr lang="en-US" sz="2400" b="1" dirty="0" smtClean="0"/>
              <a:t> </a:t>
            </a:r>
            <a:r>
              <a:rPr lang="en-US" sz="2400" dirty="0" smtClean="0"/>
              <a:t>– </a:t>
            </a:r>
            <a:r>
              <a:rPr lang="en-US" sz="2400" dirty="0" err="1" smtClean="0"/>
              <a:t>carisolv</a:t>
            </a:r>
            <a:endParaRPr lang="en-US" sz="2400" dirty="0" smtClean="0"/>
          </a:p>
          <a:p>
            <a:pPr algn="just">
              <a:tabLst>
                <a:tab pos="457200" algn="l"/>
              </a:tabLst>
            </a:pPr>
            <a:endParaRPr lang="en-US" sz="2400" dirty="0" smtClean="0"/>
          </a:p>
          <a:p>
            <a:pPr algn="just">
              <a:tabLst>
                <a:tab pos="457200" algn="l"/>
              </a:tabLst>
            </a:pPr>
            <a:r>
              <a:rPr lang="en-US" sz="2400" dirty="0" smtClean="0"/>
              <a:t>c) </a:t>
            </a:r>
            <a:r>
              <a:rPr lang="en-US" sz="2400" b="1" i="1" dirty="0" err="1" smtClean="0"/>
              <a:t>Photoablation</a:t>
            </a:r>
            <a:r>
              <a:rPr lang="en-US" sz="2400" dirty="0" smtClean="0"/>
              <a:t> – laser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Caries excavation</a:t>
            </a:r>
            <a:br>
              <a:rPr lang="en-US" sz="4400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SC0244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-84827"/>
            <a:ext cx="9144000" cy="69873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54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454567"/>
              </p:ext>
            </p:extLst>
          </p:nvPr>
        </p:nvGraphicFramePr>
        <p:xfrm>
          <a:off x="152400" y="76200"/>
          <a:ext cx="8839200" cy="5640388"/>
        </p:xfrm>
        <a:graphic>
          <a:graphicData uri="http://schemas.openxmlformats.org/drawingml/2006/table">
            <a:tbl>
              <a:tblPr/>
              <a:tblGrid>
                <a:gridCol w="4419600"/>
                <a:gridCol w="44196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Infected dentin</a:t>
                      </a:r>
                      <a:endParaRPr kumimoji="0" 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Affected dentin</a:t>
                      </a:r>
                      <a:endParaRPr kumimoji="0" 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3188">
                <a:tc>
                  <a:txBody>
                    <a:bodyPr/>
                    <a:lstStyle/>
                    <a:p>
                      <a:pPr marL="0" marR="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514350" algn="l"/>
                          <a:tab pos="5715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Softened demineralized dentin with bacteria</a:t>
                      </a:r>
                    </a:p>
                    <a:p>
                      <a:pPr marL="0" marR="0" lvl="2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514350" algn="l"/>
                          <a:tab pos="5715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514350" algn="l"/>
                          <a:tab pos="5715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Collagen is irreversibly denatured</a:t>
                      </a:r>
                    </a:p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514350" algn="l"/>
                          <a:tab pos="5715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Cannot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remineralize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514350" algn="l"/>
                          <a:tab pos="5715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514350" algn="l"/>
                          <a:tab pos="5715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Soft necrotic tissue, dry leathery dentin  flakes </a:t>
                      </a:r>
                    </a:p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514350" algn="l"/>
                          <a:tab pos="5715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514350" algn="l"/>
                          <a:tab pos="5715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Dyes: 1% Acid red in propylene glycol stains only irreversibly denatured collagen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Softened demineralized dentin not yet invaded by bacteria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4572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Collagen cross linking remains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4572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Template for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remineralization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4572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Softer than normal dentin,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discoloured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, does not flake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4572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Does not stain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39944581"/>
              </p:ext>
            </p:extLst>
          </p:nvPr>
        </p:nvGraphicFramePr>
        <p:xfrm>
          <a:off x="228600" y="304800"/>
          <a:ext cx="8763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838200" y="1209675"/>
            <a:ext cx="8061502" cy="45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just">
              <a:tabLst>
                <a:tab pos="228600" algn="l"/>
              </a:tabLst>
            </a:pPr>
            <a:r>
              <a:rPr lang="en-US" sz="2800" b="1" u="sng" dirty="0" smtClean="0"/>
              <a:t>Zinc Oxide </a:t>
            </a:r>
            <a:r>
              <a:rPr lang="en-US" sz="2800" b="1" u="sng" dirty="0" err="1" smtClean="0"/>
              <a:t>Eugenol</a:t>
            </a:r>
            <a:r>
              <a:rPr lang="en-US" sz="2800" b="1" u="sng" dirty="0" smtClean="0"/>
              <a:t>:</a:t>
            </a:r>
            <a:endParaRPr lang="en-US" sz="2800" b="1" u="sng" dirty="0"/>
          </a:p>
          <a:p>
            <a:pPr algn="just">
              <a:tabLst>
                <a:tab pos="228600" algn="l"/>
              </a:tabLst>
            </a:pPr>
            <a:endParaRPr lang="en-US" sz="2800" b="0" i="1" dirty="0"/>
          </a:p>
          <a:p>
            <a:pPr algn="just">
              <a:buFontTx/>
              <a:buChar char="•"/>
              <a:tabLst>
                <a:tab pos="228600" algn="l"/>
              </a:tabLst>
            </a:pPr>
            <a:r>
              <a:rPr lang="en-US" sz="2800" b="0" dirty="0"/>
              <a:t> </a:t>
            </a:r>
            <a:r>
              <a:rPr lang="en-US" sz="2800" b="0" dirty="0" err="1"/>
              <a:t>Obtundant</a:t>
            </a:r>
            <a:r>
              <a:rPr lang="en-US" sz="2800" b="0" dirty="0"/>
              <a:t> </a:t>
            </a:r>
            <a:r>
              <a:rPr lang="en-US" sz="2800" dirty="0"/>
              <a:t>&amp;</a:t>
            </a:r>
            <a:r>
              <a:rPr lang="en-US" sz="2800" b="0" dirty="0" smtClean="0"/>
              <a:t> </a:t>
            </a:r>
            <a:r>
              <a:rPr lang="en-US" sz="2800" b="0" dirty="0"/>
              <a:t>more comfortable</a:t>
            </a:r>
          </a:p>
          <a:p>
            <a:pPr algn="just">
              <a:buFontTx/>
              <a:buChar char="•"/>
              <a:tabLst>
                <a:tab pos="228600" algn="l"/>
              </a:tabLst>
            </a:pPr>
            <a:r>
              <a:rPr lang="en-US" sz="2800" b="0" dirty="0"/>
              <a:t> Interferes with polymerization of resins</a:t>
            </a:r>
          </a:p>
          <a:p>
            <a:pPr algn="just">
              <a:buFontTx/>
              <a:buChar char="•"/>
              <a:tabLst>
                <a:tab pos="228600" algn="l"/>
              </a:tabLst>
            </a:pPr>
            <a:r>
              <a:rPr lang="en-US" sz="2800" b="0" dirty="0"/>
              <a:t> Used only when R.D.T &gt; 0.6 mm</a:t>
            </a:r>
          </a:p>
          <a:p>
            <a:pPr algn="just">
              <a:tabLst>
                <a:tab pos="228600" algn="l"/>
              </a:tabLst>
            </a:pPr>
            <a:endParaRPr lang="en-US" sz="2800" b="0" i="1" dirty="0"/>
          </a:p>
          <a:p>
            <a:pPr algn="just">
              <a:tabLst>
                <a:tab pos="228600" algn="l"/>
              </a:tabLst>
            </a:pPr>
            <a:r>
              <a:rPr lang="en-US" sz="2800" b="1" u="sng" dirty="0"/>
              <a:t>Ca (</a:t>
            </a:r>
            <a:r>
              <a:rPr lang="en-US" sz="2800" b="1" u="sng" dirty="0" smtClean="0"/>
              <a:t>OH)</a:t>
            </a:r>
            <a:r>
              <a:rPr lang="en-US" sz="2800" b="1" u="sng" baseline="-25000" dirty="0" smtClean="0"/>
              <a:t>2:</a:t>
            </a:r>
            <a:endParaRPr lang="en-US" sz="2800" b="1" u="sng" baseline="-25000" dirty="0"/>
          </a:p>
          <a:p>
            <a:pPr algn="just">
              <a:tabLst>
                <a:tab pos="228600" algn="l"/>
              </a:tabLst>
            </a:pPr>
            <a:endParaRPr lang="en-US" sz="2800" b="1" u="sng" baseline="-25000" dirty="0"/>
          </a:p>
          <a:p>
            <a:pPr algn="just">
              <a:buFontTx/>
              <a:buChar char="•"/>
              <a:tabLst>
                <a:tab pos="228600" algn="l"/>
              </a:tabLst>
            </a:pPr>
            <a:r>
              <a:rPr lang="en-US" sz="2800" b="0" dirty="0"/>
              <a:t> Induces reparative dentin formation</a:t>
            </a:r>
          </a:p>
          <a:p>
            <a:pPr algn="just">
              <a:buFontTx/>
              <a:buChar char="•"/>
              <a:tabLst>
                <a:tab pos="228600" algn="l"/>
              </a:tabLst>
            </a:pPr>
            <a:r>
              <a:rPr lang="en-US" sz="2800" b="0" dirty="0"/>
              <a:t> Does not interfere with resin polymerization</a:t>
            </a:r>
          </a:p>
          <a:p>
            <a:pPr algn="just">
              <a:buFontTx/>
              <a:buChar char="•"/>
              <a:tabLst>
                <a:tab pos="228600" algn="l"/>
              </a:tabLst>
            </a:pPr>
            <a:r>
              <a:rPr lang="en-US" sz="2800" b="0" dirty="0"/>
              <a:t> Used when RDT&lt; 0.6 mm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52400" y="800755"/>
            <a:ext cx="8915400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algn="just">
              <a:tabLst>
                <a:tab pos="457200" algn="l"/>
              </a:tabLst>
            </a:pPr>
            <a:r>
              <a:rPr lang="en-US" sz="2400" b="1" u="sng" dirty="0" smtClean="0"/>
              <a:t>Disadvantages</a:t>
            </a:r>
          </a:p>
          <a:p>
            <a:pPr algn="just">
              <a:tabLst>
                <a:tab pos="457200" algn="l"/>
              </a:tabLst>
            </a:pPr>
            <a:endParaRPr lang="en-US" sz="2400" dirty="0"/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2400" b="0" dirty="0"/>
              <a:t>Dissolution </a:t>
            </a:r>
            <a:r>
              <a:rPr lang="en-US" sz="2400" b="0" dirty="0" smtClean="0">
                <a:sym typeface="Wingdings" panose="05000000000000000000" pitchFamily="2" charset="2"/>
              </a:rPr>
              <a:t></a:t>
            </a:r>
            <a:r>
              <a:rPr lang="en-US" sz="2400" b="0" dirty="0" smtClean="0"/>
              <a:t>recurrent </a:t>
            </a:r>
            <a:r>
              <a:rPr lang="en-US" sz="2400" b="0" dirty="0"/>
              <a:t>carries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2400" b="0" dirty="0" smtClean="0"/>
              <a:t>Degrade </a:t>
            </a:r>
            <a:r>
              <a:rPr lang="en-US" sz="2400" b="0" dirty="0"/>
              <a:t>upon tooth flexure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2400" b="0" dirty="0"/>
              <a:t>Tunnel </a:t>
            </a:r>
            <a:r>
              <a:rPr lang="en-US" sz="2400" b="0" dirty="0" err="1" smtClean="0"/>
              <a:t>defects</a:t>
            </a:r>
            <a:r>
              <a:rPr lang="en-US" sz="2400" b="0" dirty="0" err="1" smtClean="0">
                <a:sym typeface="Wingdings" panose="05000000000000000000" pitchFamily="2" charset="2"/>
              </a:rPr>
              <a:t></a:t>
            </a:r>
            <a:r>
              <a:rPr lang="en-US" sz="2400" b="0" dirty="0" err="1" smtClean="0"/>
              <a:t>Dentin</a:t>
            </a:r>
            <a:r>
              <a:rPr lang="en-US" sz="2400" b="0" dirty="0" smtClean="0"/>
              <a:t> </a:t>
            </a:r>
            <a:r>
              <a:rPr lang="en-US" sz="2400" b="0" dirty="0"/>
              <a:t>bridges </a:t>
            </a:r>
            <a:r>
              <a:rPr lang="en-US" sz="2400" b="0" dirty="0" smtClean="0">
                <a:sym typeface="Wingdings" panose="05000000000000000000" pitchFamily="2" charset="2"/>
              </a:rPr>
              <a:t></a:t>
            </a:r>
            <a:r>
              <a:rPr lang="en-US" sz="2400" b="0" dirty="0" err="1" smtClean="0"/>
              <a:t>microleakage</a:t>
            </a:r>
            <a:r>
              <a:rPr lang="en-US" sz="2400" b="0" dirty="0" smtClean="0"/>
              <a:t> 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2400" b="0" dirty="0" smtClean="0"/>
              <a:t>Persistent </a:t>
            </a:r>
            <a:r>
              <a:rPr lang="en-US" sz="2400" b="0" dirty="0"/>
              <a:t>stimulatory </a:t>
            </a:r>
            <a:r>
              <a:rPr lang="en-US" sz="2400" b="0" dirty="0" smtClean="0"/>
              <a:t>effect </a:t>
            </a:r>
            <a:r>
              <a:rPr lang="en-US" sz="2400" b="0" dirty="0" smtClean="0">
                <a:sym typeface="Wingdings" panose="05000000000000000000" pitchFamily="2" charset="2"/>
              </a:rPr>
              <a:t> Calcification</a:t>
            </a:r>
            <a:endParaRPr lang="en-US" sz="2400" b="0" dirty="0"/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2400" b="0" dirty="0"/>
              <a:t>Does not adhere to composite resin or amalgam</a:t>
            </a:r>
          </a:p>
          <a:p>
            <a:pPr marL="342900" indent="-342900" algn="just">
              <a:buFont typeface="+mj-lt"/>
              <a:buAutoNum type="arabicPeriod"/>
              <a:tabLst>
                <a:tab pos="457200" algn="l"/>
              </a:tabLst>
            </a:pPr>
            <a:endParaRPr lang="en-US" b="0" dirty="0">
              <a:solidFill>
                <a:srgbClr val="CCCC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98463" y="304800"/>
            <a:ext cx="8382000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>
              <a:tabLst>
                <a:tab pos="685800" algn="l"/>
              </a:tabLst>
            </a:pPr>
            <a:r>
              <a:rPr lang="en-US" dirty="0">
                <a:solidFill>
                  <a:srgbClr val="CCCCFF"/>
                </a:solidFill>
              </a:rPr>
              <a:t>Indirect pulp capping</a:t>
            </a:r>
          </a:p>
          <a:p>
            <a:pPr algn="just">
              <a:tabLst>
                <a:tab pos="685800" algn="l"/>
              </a:tabLst>
            </a:pPr>
            <a:endParaRPr lang="en-US" dirty="0">
              <a:solidFill>
                <a:srgbClr val="CCCCFF"/>
              </a:solidFill>
            </a:endParaRPr>
          </a:p>
          <a:p>
            <a:pPr algn="just">
              <a:tabLst>
                <a:tab pos="685800" algn="l"/>
              </a:tabLst>
            </a:pPr>
            <a:r>
              <a:rPr lang="en-US" sz="2400" i="1" dirty="0"/>
              <a:t>Conventional </a:t>
            </a:r>
          </a:p>
          <a:p>
            <a:pPr algn="just">
              <a:tabLst>
                <a:tab pos="685800" algn="l"/>
              </a:tabLst>
            </a:pPr>
            <a:r>
              <a:rPr lang="en-US" sz="2400" b="0" i="1" dirty="0"/>
              <a:t>Ca (OH)</a:t>
            </a:r>
            <a:r>
              <a:rPr lang="en-US" sz="2400" b="0" i="1" baseline="-25000" dirty="0"/>
              <a:t>2</a:t>
            </a:r>
            <a:r>
              <a:rPr lang="en-US" sz="2400" b="0" i="1" dirty="0"/>
              <a:t> or ZOE</a:t>
            </a:r>
          </a:p>
          <a:p>
            <a:pPr algn="just">
              <a:tabLst>
                <a:tab pos="685800" algn="l"/>
              </a:tabLst>
            </a:pPr>
            <a:endParaRPr lang="en-US" sz="2400" b="0" i="1" dirty="0"/>
          </a:p>
          <a:p>
            <a:pPr algn="just">
              <a:tabLst>
                <a:tab pos="685800" algn="l"/>
              </a:tabLst>
            </a:pPr>
            <a:r>
              <a:rPr lang="en-US" sz="2400" b="0" dirty="0"/>
              <a:t>	- Time tested</a:t>
            </a:r>
          </a:p>
          <a:p>
            <a:pPr algn="just">
              <a:tabLst>
                <a:tab pos="685800" algn="l"/>
              </a:tabLst>
            </a:pPr>
            <a:r>
              <a:rPr lang="en-US" sz="2400" b="0" dirty="0"/>
              <a:t>	- Considerable degree of success</a:t>
            </a:r>
          </a:p>
          <a:p>
            <a:pPr algn="just">
              <a:tabLst>
                <a:tab pos="685800" algn="l"/>
              </a:tabLst>
            </a:pPr>
            <a:r>
              <a:rPr lang="en-US" sz="2400" b="0" dirty="0"/>
              <a:t>       - Long term studies available</a:t>
            </a:r>
          </a:p>
          <a:p>
            <a:pPr algn="just">
              <a:tabLst>
                <a:tab pos="685800" algn="l"/>
              </a:tabLst>
            </a:pPr>
            <a:r>
              <a:rPr lang="en-US" sz="2400" b="0" dirty="0"/>
              <a:t>	- Certain limitations</a:t>
            </a:r>
          </a:p>
          <a:p>
            <a:pPr algn="just">
              <a:tabLst>
                <a:tab pos="685800" algn="l"/>
              </a:tabLst>
            </a:pPr>
            <a:endParaRPr lang="en-US" sz="2400" b="0" i="1" dirty="0"/>
          </a:p>
          <a:p>
            <a:pPr algn="just">
              <a:tabLst>
                <a:tab pos="685800" algn="l"/>
              </a:tabLst>
            </a:pPr>
            <a:r>
              <a:rPr lang="en-US" sz="2400" b="0" i="1" dirty="0"/>
              <a:t>Dentin Bonding Agent</a:t>
            </a:r>
          </a:p>
          <a:p>
            <a:pPr algn="just">
              <a:tabLst>
                <a:tab pos="685800" algn="l"/>
              </a:tabLst>
            </a:pPr>
            <a:endParaRPr lang="en-US" sz="2400" b="0" i="1" dirty="0"/>
          </a:p>
          <a:p>
            <a:pPr algn="just">
              <a:tabLst>
                <a:tab pos="685800" algn="l"/>
              </a:tabLst>
            </a:pPr>
            <a:r>
              <a:rPr lang="en-US" sz="2400" b="0" dirty="0"/>
              <a:t>       - Initial encouraging result</a:t>
            </a:r>
          </a:p>
          <a:p>
            <a:pPr algn="just">
              <a:tabLst>
                <a:tab pos="685800" algn="l"/>
              </a:tabLst>
            </a:pPr>
            <a:r>
              <a:rPr lang="en-US" sz="2400" b="0" dirty="0"/>
              <a:t>	- Dispute over long term seal</a:t>
            </a:r>
          </a:p>
          <a:p>
            <a:pPr algn="just">
              <a:tabLst>
                <a:tab pos="685800" algn="l"/>
              </a:tabLst>
            </a:pPr>
            <a:r>
              <a:rPr lang="en-US" sz="2400" b="0" dirty="0"/>
              <a:t>	- Conflicting reports on risk of cytotoxicity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400050" y="567254"/>
            <a:ext cx="836295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just">
              <a:tabLst>
                <a:tab pos="457200" algn="l"/>
              </a:tabLst>
            </a:pPr>
            <a:r>
              <a:rPr lang="en-US" sz="2400" b="1" u="sng" dirty="0"/>
              <a:t>Glass </a:t>
            </a:r>
            <a:r>
              <a:rPr lang="en-US" sz="2400" b="1" u="sng" dirty="0" err="1" smtClean="0"/>
              <a:t>Ionomer</a:t>
            </a:r>
            <a:r>
              <a:rPr lang="en-US" sz="2400" b="1" u="sng" dirty="0" smtClean="0"/>
              <a:t> Cement:</a:t>
            </a:r>
          </a:p>
          <a:p>
            <a:pPr algn="just">
              <a:tabLst>
                <a:tab pos="457200" algn="l"/>
              </a:tabLst>
            </a:pPr>
            <a:endParaRPr lang="en-US" sz="2400" dirty="0"/>
          </a:p>
          <a:p>
            <a:pPr algn="just">
              <a:tabLst>
                <a:tab pos="457200" algn="l"/>
              </a:tabLst>
            </a:pPr>
            <a:r>
              <a:rPr lang="en-US" sz="2400" b="0" dirty="0"/>
              <a:t>RMGIC – For both indirect and direct pulp capping </a:t>
            </a:r>
          </a:p>
          <a:p>
            <a:pPr algn="just">
              <a:tabLst>
                <a:tab pos="457200" algn="l"/>
              </a:tabLst>
            </a:pPr>
            <a:endParaRPr lang="en-US" sz="2400" b="0" dirty="0" smtClean="0"/>
          </a:p>
          <a:p>
            <a:pPr algn="just">
              <a:tabLst>
                <a:tab pos="457200" algn="l"/>
              </a:tabLst>
            </a:pPr>
            <a:r>
              <a:rPr lang="en-US" sz="2400" b="0" dirty="0" smtClean="0"/>
              <a:t>Histological </a:t>
            </a:r>
            <a:r>
              <a:rPr lang="en-US" sz="2400" b="0" dirty="0"/>
              <a:t>response of pulp in both situations was similar to Ca (</a:t>
            </a:r>
            <a:r>
              <a:rPr lang="en-US" sz="2400" b="0" dirty="0" smtClean="0"/>
              <a:t>OH)2</a:t>
            </a:r>
            <a:endParaRPr lang="en-US" sz="2400" b="0" dirty="0"/>
          </a:p>
          <a:p>
            <a:pPr algn="just">
              <a:tabLst>
                <a:tab pos="457200" algn="l"/>
              </a:tabLst>
            </a:pPr>
            <a:endParaRPr lang="en-US" sz="2400" b="0" i="1" dirty="0"/>
          </a:p>
          <a:p>
            <a:pPr marL="342900" indent="-342900" algn="just"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2400" b="0" dirty="0" smtClean="0"/>
              <a:t>Anti </a:t>
            </a:r>
            <a:r>
              <a:rPr lang="en-US" sz="2400" b="0" dirty="0"/>
              <a:t>bacterial property</a:t>
            </a:r>
          </a:p>
          <a:p>
            <a:pPr marL="342900" indent="-342900" algn="just"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2400" b="0" dirty="0" smtClean="0"/>
              <a:t>Ionic bonding – prevents </a:t>
            </a:r>
            <a:r>
              <a:rPr lang="en-US" sz="2400" b="0" dirty="0" err="1" smtClean="0"/>
              <a:t>microleakage</a:t>
            </a:r>
            <a:endParaRPr lang="en-US" sz="2400" b="0" dirty="0" smtClean="0"/>
          </a:p>
          <a:p>
            <a:pPr marL="342900" indent="-342900" algn="just"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US" sz="2400" dirty="0" err="1" smtClean="0"/>
              <a:t>R</a:t>
            </a:r>
            <a:r>
              <a:rPr lang="en-US" sz="2400" b="0" dirty="0" err="1" smtClean="0"/>
              <a:t>emineralization</a:t>
            </a:r>
            <a:endParaRPr lang="en-US" sz="2400" b="0" dirty="0"/>
          </a:p>
          <a:p>
            <a:pPr algn="just" eaLnBrk="0" hangingPunct="0">
              <a:tabLst>
                <a:tab pos="457200" algn="l"/>
              </a:tabLst>
            </a:pPr>
            <a:endParaRPr lang="en-US" b="0" dirty="0">
              <a:solidFill>
                <a:srgbClr val="CCCC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44779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Remaining dentin thickness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Choice of indirect pulp capping agent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 smtClean="0"/>
              <a:t>TREATMENT OUTCOME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3352800"/>
            <a:ext cx="8001000" cy="17235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endParaRPr lang="en-US" sz="2200" dirty="0" smtClean="0"/>
          </a:p>
          <a:p>
            <a:pPr>
              <a:buNone/>
            </a:pPr>
            <a:r>
              <a:rPr lang="en-US" sz="2200" dirty="0" smtClean="0"/>
              <a:t>Not </a:t>
            </a:r>
            <a:r>
              <a:rPr lang="en-US" sz="2200" dirty="0"/>
              <a:t>recommended as predictable t/t for permanent teeth</a:t>
            </a:r>
          </a:p>
          <a:p>
            <a:pPr>
              <a:buNone/>
            </a:pPr>
            <a:endParaRPr lang="en-US" sz="2200" dirty="0"/>
          </a:p>
          <a:p>
            <a:pPr>
              <a:buNone/>
            </a:pPr>
            <a:r>
              <a:rPr lang="en-US" sz="2200" dirty="0"/>
              <a:t>Difficult to determine excavation halt???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PULP CAPPING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7" y="1828800"/>
            <a:ext cx="9067800" cy="333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1633537"/>
            <a:ext cx="64103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6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382000" cy="2514600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just">
              <a:buNone/>
            </a:pPr>
            <a:r>
              <a:rPr lang="en-US" dirty="0" smtClean="0"/>
              <a:t>  Its defined as the procedure in which the exposed vital pulp is covered with a protective dressing or base placed directly over the site of exposure in an attempt to preserve the pulpal vitality.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PULP CAPPING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3" name="Picture 3" descr="b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50292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084" name="Rectangle 4"/>
          <p:cNvSpPr>
            <a:spLocks noChangeArrowheads="1"/>
          </p:cNvSpPr>
          <p:nvPr/>
        </p:nvSpPr>
        <p:spPr bwMode="auto">
          <a:xfrm>
            <a:off x="5334000" y="2819400"/>
            <a:ext cx="36576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sz="2500" b="0" dirty="0">
                <a:solidFill>
                  <a:schemeClr val="tx1"/>
                </a:solidFill>
                <a:cs typeface="Times New Roman" panose="02020603050405020304" pitchFamily="18" charset="0"/>
              </a:rPr>
              <a:t>PRIMARY DENTIN</a:t>
            </a:r>
            <a:endParaRPr lang="en-US" sz="24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 eaLnBrk="0" hangingPunct="0"/>
            <a:r>
              <a:rPr lang="en-US" sz="2500" b="0" dirty="0">
                <a:solidFill>
                  <a:schemeClr val="tx1"/>
                </a:solidFill>
                <a:cs typeface="Times New Roman" panose="02020603050405020304" pitchFamily="18" charset="0"/>
              </a:rPr>
              <a:t> </a:t>
            </a:r>
          </a:p>
          <a:p>
            <a:pPr algn="just" eaLnBrk="0" hangingPunct="0"/>
            <a:endParaRPr lang="en-US" sz="25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 eaLnBrk="0" hangingPunct="0"/>
            <a:endParaRPr lang="en-US" sz="2400" b="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0" hangingPunct="0"/>
            <a:r>
              <a:rPr lang="en-US" sz="2500" b="0" dirty="0">
                <a:solidFill>
                  <a:schemeClr val="tx1"/>
                </a:solidFill>
                <a:cs typeface="Times New Roman" panose="02020603050405020304" pitchFamily="18" charset="0"/>
              </a:rPr>
              <a:t>ODONTOBLASTS </a:t>
            </a:r>
            <a:endParaRPr lang="en-US" sz="3600" b="0" dirty="0">
              <a:solidFill>
                <a:schemeClr val="tx1"/>
              </a:solidFill>
            </a:endParaRPr>
          </a:p>
        </p:txBody>
      </p:sp>
      <p:sp>
        <p:nvSpPr>
          <p:cNvPr id="174086" name="Rectangle 6"/>
          <p:cNvSpPr>
            <a:spLocks noChangeArrowheads="1"/>
          </p:cNvSpPr>
          <p:nvPr/>
        </p:nvSpPr>
        <p:spPr bwMode="auto">
          <a:xfrm>
            <a:off x="0" y="304800"/>
            <a:ext cx="91440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3600" u="sng" dirty="0">
                <a:solidFill>
                  <a:schemeClr val="tx1"/>
                </a:solidFill>
                <a:latin typeface="Times New Roman" panose="02020603050405020304" pitchFamily="18" charset="0"/>
              </a:rPr>
              <a:t>ODONTOBLAST SECRETORY ACTIVITY</a:t>
            </a:r>
          </a:p>
          <a:p>
            <a:pPr eaLnBrk="0" hangingPunct="0"/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55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968575"/>
              </p:ext>
            </p:extLst>
          </p:nvPr>
        </p:nvGraphicFramePr>
        <p:xfrm>
          <a:off x="63374" y="1457608"/>
          <a:ext cx="8928226" cy="4890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274638"/>
            <a:ext cx="2798307" cy="1816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B90D35-6DEF-4995-9EB6-050989F39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0D70A2-C785-40B2-9B0B-29EDE57A31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3312E6-C0EE-4B9F-9195-3BC6672A83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16250"/>
              </p:ext>
            </p:extLst>
          </p:nvPr>
        </p:nvGraphicFramePr>
        <p:xfrm>
          <a:off x="457200" y="148132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CONTRAINDICATIONS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EE6F89-077B-4127-80E9-82517A112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F38FDB-6785-4463-9FA2-9885F1AFC7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0DBA91-0F90-4795-BA86-84A5837566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9D3D20-50F0-404D-A23A-D48D2B166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BA1B31-E3C6-4775-BEC7-A96F5881E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3109EE-5A26-4F3A-A583-3FD2C566D2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7A92AFE-8CC1-4116-99C8-9CFF1C40C5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130470"/>
              </p:ext>
            </p:extLst>
          </p:nvPr>
        </p:nvGraphicFramePr>
        <p:xfrm>
          <a:off x="457200" y="148132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Factors determining success of direct pulp capping</a:t>
            </a:r>
            <a:br>
              <a:rPr lang="en-US" sz="4400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Control of </a:t>
            </a:r>
            <a:r>
              <a:rPr lang="en-GB" dirty="0" err="1"/>
              <a:t>hemorrhage</a:t>
            </a:r>
            <a:r>
              <a:rPr lang="en-GB" dirty="0"/>
              <a:t> and pre-treatment </a:t>
            </a:r>
          </a:p>
          <a:p>
            <a:r>
              <a:rPr lang="en-GB" dirty="0" smtClean="0"/>
              <a:t>Control Bleeding:</a:t>
            </a:r>
          </a:p>
          <a:p>
            <a:pPr marL="371475" indent="-371475" algn="just">
              <a:buFontTx/>
              <a:buAutoNum type="alphaLcPeriod"/>
              <a:tabLst>
                <a:tab pos="457200" algn="l"/>
              </a:tabLst>
            </a:pPr>
            <a:r>
              <a:rPr lang="en-US" dirty="0" err="1"/>
              <a:t>Haemostatic</a:t>
            </a:r>
            <a:r>
              <a:rPr lang="en-US" dirty="0"/>
              <a:t> </a:t>
            </a:r>
            <a:r>
              <a:rPr lang="en-US" dirty="0" smtClean="0"/>
              <a:t>agents</a:t>
            </a:r>
          </a:p>
          <a:p>
            <a:pPr marL="371475" indent="-371475" algn="just">
              <a:buFontTx/>
              <a:buAutoNum type="alphaLcPeriod"/>
              <a:tabLst>
                <a:tab pos="457200" algn="l"/>
              </a:tabLst>
            </a:pPr>
            <a:r>
              <a:rPr lang="en-US" dirty="0" smtClean="0"/>
              <a:t>Pressure application</a:t>
            </a:r>
            <a:endParaRPr lang="en-US" dirty="0"/>
          </a:p>
          <a:p>
            <a:pPr marL="371475" indent="-371475" algn="just">
              <a:buFontTx/>
              <a:buAutoNum type="alphaLcPeriod"/>
              <a:tabLst>
                <a:tab pos="457200" algn="l"/>
              </a:tabLst>
            </a:pPr>
            <a:r>
              <a:rPr lang="en-US" dirty="0"/>
              <a:t>Sodium hypochlorite pre-treatment : 2.5%</a:t>
            </a:r>
          </a:p>
          <a:p>
            <a:pPr marL="828675" lvl="1" indent="-371475" algn="just">
              <a:buFontTx/>
              <a:buAutoNum type="romanLcPeriod"/>
              <a:tabLst>
                <a:tab pos="457200" algn="l"/>
              </a:tabLst>
            </a:pPr>
            <a:r>
              <a:rPr lang="en-US" dirty="0"/>
              <a:t>Controls hemorrhage</a:t>
            </a:r>
          </a:p>
          <a:p>
            <a:pPr marL="828675" lvl="1" indent="-371475" algn="just">
              <a:buFontTx/>
              <a:buAutoNum type="romanLcPeriod"/>
              <a:tabLst>
                <a:tab pos="457200" algn="l"/>
              </a:tabLst>
            </a:pPr>
            <a:r>
              <a:rPr lang="en-US" dirty="0"/>
              <a:t>Provides disinfection</a:t>
            </a:r>
          </a:p>
          <a:p>
            <a:pPr marL="828675" lvl="1" indent="-371475" algn="just">
              <a:buFontTx/>
              <a:buAutoNum type="romanLcPeriod"/>
              <a:tabLst>
                <a:tab pos="457200" algn="l"/>
              </a:tabLst>
            </a:pPr>
            <a:r>
              <a:rPr lang="en-US" dirty="0"/>
              <a:t>Removes dentin chips from subjacent pulp tissue</a:t>
            </a:r>
          </a:p>
          <a:p>
            <a:pPr marL="828675" lvl="1" indent="-371475" algn="just">
              <a:buFontTx/>
              <a:buAutoNum type="romanLcPeriod"/>
              <a:tabLst>
                <a:tab pos="457200" algn="l"/>
              </a:tabLst>
            </a:pPr>
            <a:r>
              <a:rPr lang="en-US" dirty="0"/>
              <a:t>Removes fibrin and clot (chemical amputation)</a:t>
            </a:r>
          </a:p>
          <a:p>
            <a:pPr marL="109728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Steps: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885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52400"/>
            <a:ext cx="8839200" cy="5854891"/>
          </a:xfrm>
        </p:spPr>
        <p:txBody>
          <a:bodyPr>
            <a:normAutofit/>
          </a:bodyPr>
          <a:lstStyle/>
          <a:p>
            <a:pPr marL="0" indent="0" algn="just">
              <a:buNone/>
              <a:tabLst>
                <a:tab pos="457200" algn="l"/>
              </a:tabLst>
            </a:pPr>
            <a:r>
              <a:rPr lang="en-US" dirty="0" smtClean="0"/>
              <a:t>Pretreatment:</a:t>
            </a:r>
          </a:p>
          <a:p>
            <a:pPr marL="371475" indent="-371475" algn="just">
              <a:buFontTx/>
              <a:buAutoNum type="alphaLcPeriod"/>
              <a:tabLst>
                <a:tab pos="457200" algn="l"/>
              </a:tabLst>
            </a:pPr>
            <a:endParaRPr lang="en-US" dirty="0" smtClean="0"/>
          </a:p>
          <a:p>
            <a:pPr marL="371475" indent="-371475" algn="just">
              <a:buFontTx/>
              <a:buAutoNum type="alphaLcPeriod"/>
              <a:tabLst>
                <a:tab pos="457200" algn="l"/>
              </a:tabLst>
            </a:pPr>
            <a:r>
              <a:rPr lang="en-US" dirty="0" err="1" smtClean="0"/>
              <a:t>Chlorhexidine</a:t>
            </a:r>
            <a:r>
              <a:rPr lang="en-US" dirty="0" smtClean="0"/>
              <a:t> </a:t>
            </a:r>
          </a:p>
          <a:p>
            <a:pPr marL="371475" indent="-371475" algn="just">
              <a:buFontTx/>
              <a:buAutoNum type="alphaLcPeriod"/>
              <a:tabLst>
                <a:tab pos="457200" algn="l"/>
              </a:tabLst>
            </a:pPr>
            <a:r>
              <a:rPr lang="en-US" dirty="0" smtClean="0"/>
              <a:t>Steroid antibiotic paste: Symptomatic tooth for 3-4 days prior to capping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69" y="3733800"/>
            <a:ext cx="5932833" cy="289560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576517" y="472440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200" dirty="0">
                <a:solidFill>
                  <a:schemeClr val="bg1"/>
                </a:solidFill>
                <a:latin typeface="Calibri" panose="020F0502020204030204" pitchFamily="34" charset="0"/>
              </a:rPr>
              <a:t>P</a:t>
            </a: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 point exposure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171533" y="4953000"/>
            <a:ext cx="1404984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" y="2743200"/>
            <a:ext cx="2800538" cy="181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SAI KUMAR\My Documents\SAI\PICS\frnds\soumya\DSC0244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0" y="1481137"/>
            <a:ext cx="9067800" cy="535857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924800" cy="1295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PULP CAPPING AGENTS AND THEIR TREATMENT PROTOCOLS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2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5210175" y="2272506"/>
          <a:ext cx="2943225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Photo Editor Photo" r:id="rId3" imgW="2943636" imgH="2943636" progId="">
                  <p:embed/>
                </p:oleObj>
              </mc:Choice>
              <mc:Fallback>
                <p:oleObj name="Photo Editor Photo" r:id="rId3" imgW="2943636" imgH="2943636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0175" y="2272506"/>
                        <a:ext cx="2943225" cy="294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838200" y="1879600"/>
          <a:ext cx="3548063" cy="322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Photo Editor Photo" r:id="rId5" imgW="4200000" imgH="3820058" progId="">
                  <p:embed/>
                </p:oleObj>
              </mc:Choice>
              <mc:Fallback>
                <p:oleObj name="Photo Editor Photo" r:id="rId5" imgW="4200000" imgH="3820058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79600"/>
                        <a:ext cx="3548063" cy="322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Image4"/>
          <p:cNvPicPr>
            <a:picLocks noChangeAspect="1" noChangeArrowheads="1"/>
          </p:cNvPicPr>
          <p:nvPr/>
        </p:nvPicPr>
        <p:blipFill>
          <a:blip r:embed="rId2"/>
          <a:srcRect l="3279" t="8517" b="67148"/>
          <a:stretch>
            <a:fillRect/>
          </a:stretch>
        </p:blipFill>
        <p:spPr bwMode="auto">
          <a:xfrm>
            <a:off x="152400" y="1981200"/>
            <a:ext cx="8991600" cy="3048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Image4"/>
          <p:cNvPicPr>
            <a:picLocks noChangeAspect="1" noChangeArrowheads="1"/>
          </p:cNvPicPr>
          <p:nvPr/>
        </p:nvPicPr>
        <p:blipFill>
          <a:blip r:embed="rId2"/>
          <a:srcRect l="4099" t="41483" b="34183"/>
          <a:stretch>
            <a:fillRect/>
          </a:stretch>
        </p:blipFill>
        <p:spPr bwMode="auto">
          <a:xfrm>
            <a:off x="152400" y="1981200"/>
            <a:ext cx="8915400" cy="3048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Image4"/>
          <p:cNvPicPr>
            <a:picLocks noChangeAspect="1" noChangeArrowheads="1"/>
          </p:cNvPicPr>
          <p:nvPr/>
        </p:nvPicPr>
        <p:blipFill>
          <a:blip r:embed="rId2"/>
          <a:srcRect l="4099" t="69962" b="4488"/>
          <a:stretch>
            <a:fillRect/>
          </a:stretch>
        </p:blipFill>
        <p:spPr bwMode="auto">
          <a:xfrm>
            <a:off x="152400" y="1828800"/>
            <a:ext cx="8915400" cy="3200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 descr="b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5105400" cy="43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1200" y="3124200"/>
            <a:ext cx="3352800" cy="3962400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100" dirty="0">
                <a:cs typeface="Times New Roman" panose="02020603050405020304" pitchFamily="18" charset="0"/>
              </a:rPr>
              <a:t>PRIMARY DENTIN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000" dirty="0"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FontTx/>
              <a:buNone/>
            </a:pPr>
            <a:endParaRPr lang="en-US" sz="2100" dirty="0"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2100" dirty="0">
                <a:cs typeface="Times New Roman" panose="02020603050405020304" pitchFamily="18" charset="0"/>
              </a:rPr>
              <a:t>PHYSIOLOGICAL SECONDARY DENTIN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endParaRPr lang="en-US" sz="2000" dirty="0">
              <a:cs typeface="Times New Roman" panose="02020603050405020304" pitchFamily="18" charset="0"/>
            </a:endParaRP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2100" dirty="0">
                <a:cs typeface="Times New Roman" panose="02020603050405020304" pitchFamily="18" charset="0"/>
              </a:rPr>
              <a:t>ODONTOBLASTS</a:t>
            </a:r>
            <a:r>
              <a:rPr lang="en-US" sz="1900" dirty="0"/>
              <a:t> </a:t>
            </a:r>
            <a:endParaRPr lang="en-US" dirty="0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0" y="304800"/>
            <a:ext cx="91440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3600" u="sng">
                <a:solidFill>
                  <a:schemeClr val="tx1"/>
                </a:solidFill>
                <a:latin typeface="Times New Roman" panose="02020603050405020304" pitchFamily="18" charset="0"/>
              </a:rPr>
              <a:t>ODONTOBLAST SECRETORY ACTIVITY</a:t>
            </a:r>
          </a:p>
          <a:p>
            <a:pPr eaLnBrk="0" hangingPunct="0"/>
            <a:endParaRPr lang="en-US" sz="4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42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37405331"/>
              </p:ext>
            </p:extLst>
          </p:nvPr>
        </p:nvGraphicFramePr>
        <p:xfrm>
          <a:off x="228600" y="762000"/>
          <a:ext cx="8763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4495800"/>
            <a:ext cx="3105420" cy="22832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787" y="5082258"/>
            <a:ext cx="2612350" cy="177574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228600" y="1973997"/>
            <a:ext cx="87630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342900" indent="-342900" algn="just">
              <a:tabLst>
                <a:tab pos="914400" algn="l"/>
              </a:tabLst>
            </a:pPr>
            <a:endParaRPr lang="en-US" sz="2700" b="0" dirty="0" smtClean="0"/>
          </a:p>
          <a:p>
            <a:pPr marL="342900" indent="-342900" algn="just">
              <a:tabLst>
                <a:tab pos="914400" algn="l"/>
              </a:tabLst>
            </a:pPr>
            <a:endParaRPr lang="en-US" sz="2700" b="0" dirty="0" smtClean="0"/>
          </a:p>
          <a:p>
            <a:pPr marL="342900" indent="-342900" algn="just">
              <a:tabLst>
                <a:tab pos="914400" algn="l"/>
              </a:tabLst>
            </a:pPr>
            <a:r>
              <a:rPr lang="en-US" sz="2700" b="0" dirty="0" smtClean="0"/>
              <a:t>Non-setting type              Setting </a:t>
            </a:r>
            <a:r>
              <a:rPr lang="en-US" sz="2700" b="0" dirty="0"/>
              <a:t>type </a:t>
            </a:r>
            <a:endParaRPr lang="en-US" sz="2700" b="0" dirty="0" smtClean="0"/>
          </a:p>
          <a:p>
            <a:pPr marL="342900" indent="-342900" algn="just">
              <a:tabLst>
                <a:tab pos="914400" algn="l"/>
              </a:tabLst>
            </a:pPr>
            <a:r>
              <a:rPr lang="en-US" sz="2700" dirty="0" smtClean="0"/>
              <a:t>(</a:t>
            </a:r>
            <a:r>
              <a:rPr lang="en-US" sz="2700" dirty="0"/>
              <a:t>pH </a:t>
            </a:r>
            <a:r>
              <a:rPr lang="en-US" sz="2700" dirty="0" smtClean="0"/>
              <a:t>11-13)High pH           Low pH(pH </a:t>
            </a:r>
            <a:r>
              <a:rPr lang="en-US" sz="2700" dirty="0"/>
              <a:t>9-10)</a:t>
            </a:r>
          </a:p>
          <a:p>
            <a:pPr marL="342900" indent="-342900" algn="just">
              <a:tabLst>
                <a:tab pos="914400" algn="l"/>
              </a:tabLst>
            </a:pPr>
            <a:endParaRPr lang="en-US" sz="2700" dirty="0" smtClean="0"/>
          </a:p>
          <a:p>
            <a:pPr marL="342900" indent="-342900" algn="just">
              <a:tabLst>
                <a:tab pos="914400" algn="l"/>
              </a:tabLst>
            </a:pPr>
            <a:endParaRPr lang="en-US" sz="2700" dirty="0"/>
          </a:p>
          <a:p>
            <a:pPr marL="342900" indent="-342900" algn="just">
              <a:tabLst>
                <a:tab pos="914400" algn="l"/>
              </a:tabLst>
            </a:pPr>
            <a:r>
              <a:rPr lang="en-US" sz="2700" dirty="0" smtClean="0"/>
              <a:t>Chemical </a:t>
            </a:r>
            <a:r>
              <a:rPr lang="en-US" sz="2700" b="0" dirty="0" smtClean="0"/>
              <a:t>cure/Light </a:t>
            </a:r>
            <a:r>
              <a:rPr lang="en-US" sz="2700" b="0" dirty="0"/>
              <a:t>cure</a:t>
            </a:r>
          </a:p>
          <a:p>
            <a:pPr marL="342900" indent="-342900" algn="just">
              <a:tabLst>
                <a:tab pos="914400" algn="l"/>
              </a:tabLst>
            </a:pPr>
            <a:endParaRPr lang="en-US" sz="27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u="sng" dirty="0"/>
              <a:t>Calcium </a:t>
            </a:r>
            <a:r>
              <a:rPr lang="en-US" sz="4400" u="sng" dirty="0" smtClean="0"/>
              <a:t>Hydroxide</a:t>
            </a:r>
            <a:r>
              <a:rPr lang="en-US" sz="4400" u="sng" dirty="0"/>
              <a:t/>
            </a:r>
            <a:br>
              <a:rPr lang="en-US" sz="4400" u="sng" dirty="0"/>
            </a:br>
            <a:r>
              <a:rPr lang="en-US" sz="4400" u="sng" dirty="0" smtClean="0"/>
              <a:t>  </a:t>
            </a:r>
            <a:endParaRPr lang="en-IN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981200" y="869887"/>
            <a:ext cx="1905000" cy="1949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267200" y="869887"/>
            <a:ext cx="1219200" cy="1873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Low pH preferable ???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tabLst>
                <a:tab pos="914400" algn="l"/>
              </a:tabLst>
            </a:pPr>
            <a:r>
              <a:rPr lang="en-US" b="1" dirty="0"/>
              <a:t>High pH Material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marL="342900" indent="-342900" algn="just">
              <a:tabLst>
                <a:tab pos="914400" algn="l"/>
              </a:tabLst>
            </a:pPr>
            <a:r>
              <a:rPr lang="en-US" b="1" i="1" dirty="0"/>
              <a:t>Low pH material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6200" y="1444294"/>
            <a:ext cx="4421188" cy="3941763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  <a:tabLst>
                <a:tab pos="914400" algn="l"/>
              </a:tabLst>
            </a:pPr>
            <a:r>
              <a:rPr lang="en-US" dirty="0"/>
              <a:t>Zone of obliteration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Zone of coagulation </a:t>
            </a:r>
            <a:r>
              <a:rPr lang="en-US" dirty="0" smtClean="0"/>
              <a:t>necrosis(Mummification)</a:t>
            </a:r>
            <a:endParaRPr lang="en-US" dirty="0"/>
          </a:p>
          <a:p>
            <a:pPr marL="342900" indent="-342900" algn="just">
              <a:buFontTx/>
              <a:buAutoNum type="arabicPeriod"/>
              <a:tabLst>
                <a:tab pos="914400" algn="l"/>
              </a:tabLst>
            </a:pPr>
            <a:r>
              <a:rPr lang="en-US" dirty="0"/>
              <a:t>Dentin bridge forms below the necrotic zone and pulp void  is formed when necrotic zone resorbs subsequently.</a:t>
            </a:r>
          </a:p>
          <a:p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270375" cy="3941763"/>
          </a:xfrm>
        </p:spPr>
        <p:txBody>
          <a:bodyPr>
            <a:normAutofit fontScale="92500" lnSpcReduction="10000"/>
          </a:bodyPr>
          <a:lstStyle/>
          <a:p>
            <a:pPr marL="342900" indent="-342900" algn="just">
              <a:buFontTx/>
              <a:buAutoNum type="arabicPeriod"/>
              <a:tabLst>
                <a:tab pos="914400" algn="l"/>
              </a:tabLst>
            </a:pPr>
            <a:r>
              <a:rPr lang="en-US" sz="2800" dirty="0"/>
              <a:t>Zone of obliteration but no zone of mummification</a:t>
            </a:r>
          </a:p>
          <a:p>
            <a:pPr marL="342900" indent="-342900" algn="just">
              <a:buFontTx/>
              <a:buAutoNum type="arabicPeriod"/>
              <a:tabLst>
                <a:tab pos="914400" algn="l"/>
              </a:tabLst>
            </a:pPr>
            <a:r>
              <a:rPr lang="en-US" sz="2800" dirty="0"/>
              <a:t>Dentin bridge formed </a:t>
            </a:r>
          </a:p>
          <a:p>
            <a:pPr marL="800100" lvl="1" indent="-342900" algn="just">
              <a:buFontTx/>
              <a:buAutoNum type="alphaLcPeriod"/>
              <a:tabLst>
                <a:tab pos="914400" algn="l"/>
              </a:tabLst>
            </a:pPr>
            <a:r>
              <a:rPr lang="en-US" sz="2800" dirty="0"/>
              <a:t>Subjacent to capped material</a:t>
            </a:r>
          </a:p>
          <a:p>
            <a:pPr marL="800100" lvl="1" indent="-342900" algn="just">
              <a:buFontTx/>
              <a:buAutoNum type="alphaLcPeriod"/>
              <a:tabLst>
                <a:tab pos="914400" algn="l"/>
              </a:tabLst>
            </a:pPr>
            <a:r>
              <a:rPr lang="en-US" sz="2800" dirty="0"/>
              <a:t> As necrotic zone resorbs prior to the formation of dentin bridge.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295400"/>
            <a:ext cx="0" cy="480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8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6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262" y="0"/>
            <a:ext cx="9176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3025"/>
            <a:ext cx="8229600" cy="1143000"/>
          </a:xfrm>
        </p:spPr>
        <p:txBody>
          <a:bodyPr/>
          <a:lstStyle/>
          <a:p>
            <a:r>
              <a:rPr lang="en-IN" dirty="0"/>
              <a:t>Mineral Trioxide Aggregate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IN" b="1" dirty="0" smtClean="0"/>
              <a:t>Composition</a:t>
            </a:r>
            <a:r>
              <a:rPr lang="en-IN" dirty="0"/>
              <a:t>: </a:t>
            </a: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Tricalcium </a:t>
            </a:r>
            <a:r>
              <a:rPr lang="en-IN" dirty="0"/>
              <a:t>silicate, </a:t>
            </a: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tricalcium </a:t>
            </a:r>
            <a:r>
              <a:rPr lang="en-IN" dirty="0"/>
              <a:t>aluminate, </a:t>
            </a:r>
            <a:endParaRPr lang="en-IN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 smtClean="0"/>
              <a:t>tricalcium </a:t>
            </a:r>
            <a:r>
              <a:rPr lang="en-IN" dirty="0"/>
              <a:t>oxide &amp;</a:t>
            </a:r>
            <a:r>
              <a:rPr lang="en-IN" dirty="0" smtClean="0"/>
              <a:t> </a:t>
            </a:r>
            <a:r>
              <a:rPr lang="en-IN" dirty="0"/>
              <a:t>certain mineral oxides</a:t>
            </a:r>
          </a:p>
          <a:p>
            <a:endParaRPr lang="en-IN" dirty="0"/>
          </a:p>
          <a:p>
            <a:pPr marL="109728" indent="0">
              <a:buNone/>
            </a:pPr>
            <a:r>
              <a:rPr lang="en-IN" b="1" dirty="0"/>
              <a:t>Advantages</a:t>
            </a:r>
            <a:r>
              <a:rPr lang="en-IN" dirty="0"/>
              <a:t>:</a:t>
            </a:r>
          </a:p>
          <a:p>
            <a:r>
              <a:rPr lang="en-IN" dirty="0"/>
              <a:t>Highly biocompatible </a:t>
            </a:r>
            <a:endParaRPr lang="en-IN" dirty="0" smtClean="0"/>
          </a:p>
          <a:p>
            <a:r>
              <a:rPr lang="en-IN" dirty="0" err="1" smtClean="0"/>
              <a:t>Hydrophillic</a:t>
            </a:r>
            <a:r>
              <a:rPr lang="en-IN" dirty="0" smtClean="0"/>
              <a:t> </a:t>
            </a:r>
          </a:p>
          <a:p>
            <a:r>
              <a:rPr lang="en-IN" dirty="0" smtClean="0"/>
              <a:t>Alkaline </a:t>
            </a:r>
            <a:r>
              <a:rPr lang="en-IN" dirty="0"/>
              <a:t>(pH </a:t>
            </a:r>
            <a:r>
              <a:rPr lang="en-IN" dirty="0" smtClean="0"/>
              <a:t>12) </a:t>
            </a:r>
            <a:r>
              <a:rPr lang="en-IN" dirty="0"/>
              <a:t>induce </a:t>
            </a:r>
            <a:r>
              <a:rPr lang="en-IN" dirty="0" err="1" smtClean="0"/>
              <a:t>dentinogenesis</a:t>
            </a:r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80" name="Picture 4" descr="NBFig1MTAPack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5588"/>
            <a:ext cx="5867400" cy="302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1" name="Picture 5" descr="NBFig3MTA%20Carr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81400"/>
            <a:ext cx="6019800" cy="294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63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42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Collagen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IN" b="1" dirty="0" smtClean="0"/>
              <a:t>Advantages</a:t>
            </a:r>
            <a:r>
              <a:rPr lang="en-IN" dirty="0"/>
              <a:t>:  </a:t>
            </a:r>
            <a:endParaRPr lang="en-IN" dirty="0" smtClean="0"/>
          </a:p>
          <a:p>
            <a:pPr marL="109728" indent="0">
              <a:buNone/>
            </a:pPr>
            <a:r>
              <a:rPr lang="en-IN" dirty="0" smtClean="0"/>
              <a:t>induces </a:t>
            </a:r>
            <a:r>
              <a:rPr lang="en-IN" dirty="0" err="1"/>
              <a:t>dentinogenesis</a:t>
            </a:r>
            <a:r>
              <a:rPr lang="en-IN" dirty="0"/>
              <a:t> without pulpal necrosis</a:t>
            </a:r>
          </a:p>
          <a:p>
            <a:endParaRPr lang="en-IN" dirty="0"/>
          </a:p>
          <a:p>
            <a:r>
              <a:rPr lang="en-IN" b="1" dirty="0" smtClean="0"/>
              <a:t>Disadvantages</a:t>
            </a:r>
            <a:r>
              <a:rPr lang="en-IN" dirty="0"/>
              <a:t>:  Antigenicity of collagen is high.</a:t>
            </a:r>
          </a:p>
          <a:p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Hydroxyapatite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pPr marL="109728" indent="0">
              <a:buNone/>
            </a:pPr>
            <a:r>
              <a:rPr lang="en-IN" dirty="0"/>
              <a:t>Most </a:t>
            </a:r>
            <a:r>
              <a:rPr lang="en-IN" dirty="0" smtClean="0"/>
              <a:t>stable</a:t>
            </a:r>
            <a:r>
              <a:rPr lang="en-IN" dirty="0"/>
              <a:t>, synthetic calcium phosphate ceramic.</a:t>
            </a:r>
          </a:p>
          <a:p>
            <a:endParaRPr lang="en-IN" dirty="0"/>
          </a:p>
          <a:p>
            <a:pPr marL="109728" indent="0">
              <a:buNone/>
            </a:pPr>
            <a:r>
              <a:rPr lang="en-IN" b="1" dirty="0" smtClean="0"/>
              <a:t>Advantages:</a:t>
            </a:r>
            <a:endParaRPr lang="en-IN" b="1" dirty="0"/>
          </a:p>
          <a:p>
            <a:r>
              <a:rPr lang="en-IN" dirty="0"/>
              <a:t>Hydroxyapatite layer </a:t>
            </a:r>
            <a:r>
              <a:rPr lang="en-IN" dirty="0" smtClean="0"/>
              <a:t>used </a:t>
            </a:r>
            <a:r>
              <a:rPr lang="en-IN" dirty="0"/>
              <a:t>as scaffolding for newly forming mineralized tissue.</a:t>
            </a:r>
          </a:p>
          <a:p>
            <a:r>
              <a:rPr lang="en-IN" dirty="0" smtClean="0"/>
              <a:t>healing </a:t>
            </a:r>
            <a:r>
              <a:rPr lang="en-IN" dirty="0"/>
              <a:t>is more desirable than that of </a:t>
            </a:r>
            <a:r>
              <a:rPr lang="en-IN" dirty="0" err="1"/>
              <a:t>Ca</a:t>
            </a:r>
            <a:r>
              <a:rPr lang="en-IN" dirty="0"/>
              <a:t>(OH)2</a:t>
            </a:r>
          </a:p>
          <a:p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1" name="Picture 3" descr="b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4800600" cy="386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5486400" y="2209800"/>
            <a:ext cx="2667000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endParaRPr lang="en-US" sz="1900" b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en-US" sz="1900" b="0">
                <a:solidFill>
                  <a:schemeClr val="tx1"/>
                </a:solidFill>
                <a:cs typeface="Times New Roman" panose="02020603050405020304" pitchFamily="18" charset="0"/>
              </a:rPr>
              <a:t>INJURY</a:t>
            </a:r>
          </a:p>
          <a:p>
            <a:pPr algn="just"/>
            <a:endParaRPr lang="en-US" sz="1900" b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endParaRPr lang="en-US" sz="1800" b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 eaLnBrk="0" hangingPunct="0"/>
            <a:r>
              <a:rPr lang="en-US" sz="1900" b="0">
                <a:solidFill>
                  <a:schemeClr val="tx1"/>
                </a:solidFill>
                <a:cs typeface="Times New Roman" panose="02020603050405020304" pitchFamily="18" charset="0"/>
              </a:rPr>
              <a:t>PRIMARY DENTIN</a:t>
            </a:r>
          </a:p>
          <a:p>
            <a:pPr algn="just" eaLnBrk="0" hangingPunct="0"/>
            <a:endParaRPr lang="en-US" sz="1900" b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 eaLnBrk="0" hangingPunct="0"/>
            <a:endParaRPr lang="en-US" sz="1900" b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 eaLnBrk="0" hangingPunct="0"/>
            <a:r>
              <a:rPr lang="en-US" sz="1900" b="0">
                <a:solidFill>
                  <a:schemeClr val="tx1"/>
                </a:solidFill>
                <a:cs typeface="Times New Roman" panose="02020603050405020304" pitchFamily="18" charset="0"/>
              </a:rPr>
              <a:t>TERTIARY DENTIN</a:t>
            </a:r>
            <a:endParaRPr lang="en-US" sz="1800" b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eaLnBrk="0" hangingPunct="0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76133" name="Rectangle 5"/>
          <p:cNvSpPr>
            <a:spLocks noChangeArrowheads="1"/>
          </p:cNvSpPr>
          <p:nvPr/>
        </p:nvSpPr>
        <p:spPr bwMode="auto">
          <a:xfrm>
            <a:off x="0" y="304800"/>
            <a:ext cx="91440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sz="3600" u="sng">
                <a:solidFill>
                  <a:schemeClr val="tx1"/>
                </a:solidFill>
                <a:latin typeface="Times New Roman" panose="02020603050405020304" pitchFamily="18" charset="0"/>
              </a:rPr>
              <a:t>ODONTOBLAST SECRETORY ACTIVITY</a:t>
            </a:r>
          </a:p>
          <a:p>
            <a:pPr eaLnBrk="0" hangingPunct="0"/>
            <a:endParaRPr lang="en-US" sz="4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4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Antioxidants </a:t>
            </a:r>
            <a:r>
              <a:rPr lang="en-IN" dirty="0"/>
              <a:t>(Catalase)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Essential enzymes necessary for proper functioning of body’s </a:t>
            </a:r>
            <a:r>
              <a:rPr lang="en-IN" dirty="0" err="1"/>
              <a:t>defense</a:t>
            </a:r>
            <a:r>
              <a:rPr lang="en-IN" dirty="0"/>
              <a:t> mechanism </a:t>
            </a:r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r>
              <a:rPr lang="en-IN" dirty="0" smtClean="0"/>
              <a:t>act </a:t>
            </a:r>
            <a:r>
              <a:rPr lang="en-IN" dirty="0"/>
              <a:t>as free radical scavengers and aid in healing process. </a:t>
            </a:r>
          </a:p>
          <a:p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207963" y="1509593"/>
            <a:ext cx="8707437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algn="ctr">
              <a:tabLst>
                <a:tab pos="228600" algn="l"/>
              </a:tabLst>
            </a:pPr>
            <a:endParaRPr lang="en-US" sz="2400" b="0" dirty="0" smtClean="0"/>
          </a:p>
          <a:p>
            <a:pPr algn="ctr">
              <a:tabLst>
                <a:tab pos="228600" algn="l"/>
              </a:tabLst>
            </a:pPr>
            <a:endParaRPr lang="en-US" sz="2400" b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Growth factors in pulp capping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IN" dirty="0" smtClean="0"/>
              <a:t>Physiologic approach</a:t>
            </a:r>
          </a:p>
          <a:p>
            <a:pPr marL="109728" indent="0">
              <a:buNone/>
            </a:pPr>
            <a:endParaRPr lang="en-IN" dirty="0" smtClean="0"/>
          </a:p>
          <a:p>
            <a:pPr marL="109728" indent="0">
              <a:buNone/>
            </a:pPr>
            <a:r>
              <a:rPr lang="en-IN" dirty="0" smtClean="0"/>
              <a:t>Family </a:t>
            </a:r>
            <a:r>
              <a:rPr lang="en-IN" dirty="0"/>
              <a:t>transforming growth factor.</a:t>
            </a:r>
          </a:p>
          <a:p>
            <a:r>
              <a:rPr lang="en-IN" dirty="0" err="1"/>
              <a:t>T.G.F.Beta</a:t>
            </a:r>
            <a:endParaRPr lang="en-IN" dirty="0"/>
          </a:p>
          <a:p>
            <a:r>
              <a:rPr lang="en-IN" dirty="0"/>
              <a:t>B.M.P (</a:t>
            </a:r>
            <a:r>
              <a:rPr lang="en-IN" dirty="0" smtClean="0"/>
              <a:t>Bone </a:t>
            </a:r>
            <a:r>
              <a:rPr lang="en-IN" dirty="0" err="1"/>
              <a:t>Morphogenic</a:t>
            </a:r>
            <a:r>
              <a:rPr lang="en-IN" dirty="0"/>
              <a:t> </a:t>
            </a:r>
            <a:r>
              <a:rPr lang="en-IN" dirty="0" smtClean="0"/>
              <a:t>Protein)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T.G.F.Beta</a:t>
            </a:r>
            <a:r>
              <a:rPr lang="en-IN" dirty="0"/>
              <a:t> &amp; </a:t>
            </a:r>
            <a:r>
              <a:rPr lang="en-IN" dirty="0" smtClean="0"/>
              <a:t>B.M.P: Large </a:t>
            </a:r>
            <a:r>
              <a:rPr lang="en-IN" dirty="0" err="1"/>
              <a:t>signaling</a:t>
            </a:r>
            <a:r>
              <a:rPr lang="en-IN" dirty="0"/>
              <a:t> molecules that control differentiation of cell types. </a:t>
            </a:r>
          </a:p>
          <a:p>
            <a:endParaRPr lang="en-IN" dirty="0"/>
          </a:p>
          <a:p>
            <a:r>
              <a:rPr lang="en-IN" dirty="0"/>
              <a:t>regulates pulp cell differentiation</a:t>
            </a:r>
          </a:p>
          <a:p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BONE MORPHOGENIC PROTEINS (B.M.P)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952737"/>
              </p:ext>
            </p:extLst>
          </p:nvPr>
        </p:nvGraphicFramePr>
        <p:xfrm>
          <a:off x="228600" y="1143000"/>
          <a:ext cx="86868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Calcium hydroxide</a:t>
            </a:r>
          </a:p>
          <a:p>
            <a:r>
              <a:rPr lang="en-IN" dirty="0" err="1" smtClean="0"/>
              <a:t>ZnOE</a:t>
            </a:r>
            <a:endParaRPr lang="en-IN" dirty="0" smtClean="0"/>
          </a:p>
          <a:p>
            <a:r>
              <a:rPr lang="en-IN" dirty="0" smtClean="0"/>
              <a:t>GIC</a:t>
            </a:r>
          </a:p>
          <a:p>
            <a:r>
              <a:rPr lang="en-IN" dirty="0" smtClean="0"/>
              <a:t>Dental Adhesives</a:t>
            </a:r>
          </a:p>
          <a:p>
            <a:r>
              <a:rPr lang="en-IN" dirty="0" smtClean="0"/>
              <a:t>MTA</a:t>
            </a:r>
          </a:p>
          <a:p>
            <a:r>
              <a:rPr lang="en-IN" dirty="0" smtClean="0"/>
              <a:t>Collagen</a:t>
            </a:r>
          </a:p>
          <a:p>
            <a:r>
              <a:rPr lang="en-IN" dirty="0" smtClean="0"/>
              <a:t>Antioxidants</a:t>
            </a:r>
          </a:p>
          <a:p>
            <a:r>
              <a:rPr lang="en-IN" dirty="0" smtClean="0"/>
              <a:t>Hydroxyapatite</a:t>
            </a:r>
          </a:p>
          <a:p>
            <a:r>
              <a:rPr lang="en-IN" dirty="0" smtClean="0"/>
              <a:t>Growth Factors: BMP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PULP CAPPING AGENTS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834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Recent Advances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838200"/>
            <a:ext cx="8839200" cy="541020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IN" b="1" dirty="0" smtClean="0"/>
              <a:t>Composition</a:t>
            </a:r>
            <a:r>
              <a:rPr lang="en-IN" dirty="0" smtClean="0"/>
              <a:t>: </a:t>
            </a:r>
            <a:r>
              <a:rPr lang="en-IN" dirty="0"/>
              <a:t>tricalcium </a:t>
            </a:r>
            <a:r>
              <a:rPr lang="en-IN" dirty="0" smtClean="0"/>
              <a:t>silicate, dicalcium silicate, calcium </a:t>
            </a:r>
            <a:r>
              <a:rPr lang="en-IN" dirty="0"/>
              <a:t>carbonate</a:t>
            </a:r>
            <a:r>
              <a:rPr lang="en-IN" dirty="0" smtClean="0"/>
              <a:t>, zirconium </a:t>
            </a:r>
            <a:r>
              <a:rPr lang="en-IN" dirty="0"/>
              <a:t>oxide and </a:t>
            </a:r>
            <a:r>
              <a:rPr lang="en-IN" dirty="0" smtClean="0"/>
              <a:t>iron oxide.</a:t>
            </a:r>
          </a:p>
          <a:p>
            <a:pPr marL="109728" indent="0">
              <a:buNone/>
            </a:pPr>
            <a:endParaRPr lang="en-IN" dirty="0" smtClean="0"/>
          </a:p>
          <a:p>
            <a:r>
              <a:rPr lang="en-IN" dirty="0" smtClean="0"/>
              <a:t>Mineralization</a:t>
            </a:r>
            <a:r>
              <a:rPr lang="en-IN" dirty="0" smtClean="0">
                <a:sym typeface="Wingdings" panose="05000000000000000000" pitchFamily="2" charset="2"/>
              </a:rPr>
              <a:t></a:t>
            </a:r>
            <a:r>
              <a:rPr lang="en-IN" dirty="0" smtClean="0"/>
              <a:t> </a:t>
            </a:r>
            <a:r>
              <a:rPr lang="en-IN" dirty="0"/>
              <a:t>release of TGF- β1 from pulpal cells </a:t>
            </a:r>
            <a:r>
              <a:rPr lang="en-IN" dirty="0" smtClean="0"/>
              <a:t>to encourage </a:t>
            </a:r>
            <a:r>
              <a:rPr lang="en-IN" dirty="0"/>
              <a:t>pulp </a:t>
            </a:r>
            <a:r>
              <a:rPr lang="en-IN" dirty="0" smtClean="0"/>
              <a:t>healing</a:t>
            </a:r>
            <a:r>
              <a:rPr lang="en-IN" dirty="0" smtClean="0">
                <a:sym typeface="Wingdings" panose="05000000000000000000" pitchFamily="2" charset="2"/>
              </a:rPr>
              <a:t> </a:t>
            </a:r>
            <a:r>
              <a:rPr lang="en-IN" dirty="0" err="1" smtClean="0"/>
              <a:t>osteodentine</a:t>
            </a:r>
            <a:r>
              <a:rPr lang="en-IN" dirty="0" smtClean="0"/>
              <a:t> </a:t>
            </a:r>
            <a:r>
              <a:rPr lang="en-IN" dirty="0" smtClean="0">
                <a:sym typeface="Wingdings" panose="05000000000000000000" pitchFamily="2" charset="2"/>
              </a:rPr>
              <a:t></a:t>
            </a:r>
            <a:r>
              <a:rPr lang="en-IN" dirty="0" smtClean="0"/>
              <a:t>reparative </a:t>
            </a:r>
            <a:r>
              <a:rPr lang="en-IN" dirty="0"/>
              <a:t>dentine.</a:t>
            </a:r>
            <a:endParaRPr lang="en-IN" dirty="0" smtClean="0"/>
          </a:p>
          <a:p>
            <a:pPr marL="109728" indent="0">
              <a:buNone/>
            </a:pPr>
            <a:endParaRPr lang="en-IN" b="1" dirty="0" smtClean="0"/>
          </a:p>
          <a:p>
            <a:pPr marL="109728" indent="0">
              <a:buNone/>
            </a:pPr>
            <a:r>
              <a:rPr lang="en-IN" b="1" dirty="0" smtClean="0"/>
              <a:t>ADVANTAGES</a:t>
            </a:r>
            <a:r>
              <a:rPr lang="en-IN" dirty="0" smtClean="0"/>
              <a:t>:</a:t>
            </a:r>
          </a:p>
          <a:p>
            <a:r>
              <a:rPr lang="en-IN" dirty="0" smtClean="0"/>
              <a:t>better handling </a:t>
            </a:r>
            <a:r>
              <a:rPr lang="en-IN" dirty="0"/>
              <a:t>characteristics</a:t>
            </a:r>
            <a:r>
              <a:rPr lang="en-IN" dirty="0" smtClean="0"/>
              <a:t>,</a:t>
            </a:r>
          </a:p>
          <a:p>
            <a:r>
              <a:rPr lang="en-IN" dirty="0" smtClean="0"/>
              <a:t>reduced </a:t>
            </a:r>
            <a:r>
              <a:rPr lang="en-IN" dirty="0"/>
              <a:t>setting </a:t>
            </a:r>
            <a:r>
              <a:rPr lang="en-IN" dirty="0" smtClean="0"/>
              <a:t>time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IN" dirty="0" err="1" smtClean="0"/>
              <a:t>Biodentine</a:t>
            </a:r>
            <a:r>
              <a:rPr lang="en-IN" dirty="0" smtClean="0"/>
              <a:t>( BIOACTIVE)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23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7200" y="1417638"/>
            <a:ext cx="8382000" cy="3078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en-US" dirty="0" smtClean="0"/>
              <a:t>Its defined as a procedure in which a portion of exposed vital pulp is surgically removed as a means of preserving the vitality and function of the remaining </a:t>
            </a:r>
            <a:r>
              <a:rPr lang="en-US" dirty="0" err="1" smtClean="0"/>
              <a:t>radicular</a:t>
            </a:r>
            <a:r>
              <a:rPr lang="en-US" dirty="0" smtClean="0"/>
              <a:t> portion. The procedure is similar in concept to direct pulp capping except in the amount and extent of pulp tissue removal.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PULPOTOMY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842" y="4953101"/>
            <a:ext cx="2177358" cy="182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800600"/>
            <a:ext cx="2286000" cy="1828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333075"/>
              </p:ext>
            </p:extLst>
          </p:nvPr>
        </p:nvGraphicFramePr>
        <p:xfrm>
          <a:off x="457200" y="148132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092925"/>
              </p:ext>
            </p:extLst>
          </p:nvPr>
        </p:nvGraphicFramePr>
        <p:xfrm>
          <a:off x="762000" y="1219200"/>
          <a:ext cx="8229600" cy="4788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043459"/>
              </p:ext>
            </p:extLst>
          </p:nvPr>
        </p:nvGraphicFramePr>
        <p:xfrm>
          <a:off x="457200" y="1481328"/>
          <a:ext cx="8229600" cy="507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CONTRAINDICATIONS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5626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109728" indent="0">
              <a:buNone/>
            </a:pPr>
            <a:endParaRPr lang="en-US" sz="2200" b="1" dirty="0" smtClean="0">
              <a:cs typeface="Times New Roman" panose="02020603050405020304" pitchFamily="18" charset="0"/>
            </a:endParaRPr>
          </a:p>
          <a:p>
            <a:pPr marL="109728" indent="0">
              <a:buNone/>
            </a:pPr>
            <a:endParaRPr lang="en-US" sz="2800" b="1" dirty="0"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9728" indent="0" algn="ctr">
              <a:buNone/>
            </a:pPr>
            <a:r>
              <a:rPr lang="en-US" sz="2800" b="1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Tertiary dentin</a:t>
            </a:r>
          </a:p>
          <a:p>
            <a:endParaRPr lang="en-US" sz="2800" b="1" dirty="0"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9728" indent="0">
              <a:buNone/>
            </a:pPr>
            <a:r>
              <a:rPr lang="en-US" sz="2400" b="1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		Reparative                Reactive</a:t>
            </a:r>
          </a:p>
          <a:p>
            <a:pPr marL="109728" indent="0">
              <a:buNone/>
            </a:pPr>
            <a:endParaRPr lang="en-US" sz="2400" b="1" dirty="0" smtClean="0">
              <a:solidFill>
                <a:srgbClr val="FF0000"/>
              </a:solidFill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109728" indent="0">
              <a:buNone/>
            </a:pPr>
            <a:endParaRPr lang="en-US" sz="18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109728" indent="0">
              <a:buNone/>
            </a:pPr>
            <a:endParaRPr lang="en-US" sz="1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109728" indent="0">
              <a:buNone/>
            </a:pPr>
            <a:endParaRPr lang="en-US" sz="1800" dirty="0">
              <a:cs typeface="Times New Roman" panose="02020603050405020304" pitchFamily="18" charset="0"/>
            </a:endParaRPr>
          </a:p>
          <a:p>
            <a:pPr marL="109728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algn="ctr"/>
            <a:r>
              <a:rPr lang="en-GB" u="sng" dirty="0" smtClean="0"/>
              <a:t>Tertiary Dentin</a:t>
            </a:r>
            <a:endParaRPr lang="en-IN" u="sng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429000" y="2313272"/>
            <a:ext cx="6096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105400" y="2273167"/>
            <a:ext cx="6096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581400"/>
            <a:ext cx="2466975" cy="1857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58140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39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Amount of </a:t>
            </a:r>
            <a:r>
              <a:rPr lang="en-US" b="1" dirty="0" err="1" smtClean="0"/>
              <a:t>pulpal</a:t>
            </a:r>
            <a:r>
              <a:rPr lang="en-US" b="1" dirty="0" smtClean="0"/>
              <a:t> tissue involved</a:t>
            </a:r>
          </a:p>
          <a:p>
            <a:pPr marL="1120140" lvl="3" indent="-342900"/>
            <a:r>
              <a:rPr lang="en-US" sz="2200" dirty="0" smtClean="0"/>
              <a:t>Cervical </a:t>
            </a:r>
            <a:r>
              <a:rPr lang="en-US" sz="2200" dirty="0" err="1" smtClean="0"/>
              <a:t>pulpotomy</a:t>
            </a:r>
            <a:endParaRPr lang="en-US" sz="2200" dirty="0" smtClean="0"/>
          </a:p>
          <a:p>
            <a:pPr marL="1120140" lvl="3" indent="-342900"/>
            <a:r>
              <a:rPr lang="en-US" sz="2200" dirty="0" smtClean="0"/>
              <a:t>Partial </a:t>
            </a:r>
            <a:r>
              <a:rPr lang="en-US" sz="2200" dirty="0" err="1" smtClean="0"/>
              <a:t>pulpotomy</a:t>
            </a:r>
            <a:r>
              <a:rPr lang="en-US" sz="2200" dirty="0" smtClean="0"/>
              <a:t> [</a:t>
            </a:r>
            <a:r>
              <a:rPr lang="en-US" sz="2200" dirty="0" err="1" smtClean="0"/>
              <a:t>Cvek’s</a:t>
            </a:r>
            <a:r>
              <a:rPr lang="en-US" sz="2200" dirty="0" smtClean="0"/>
              <a:t> </a:t>
            </a:r>
            <a:r>
              <a:rPr lang="en-US" sz="2200" dirty="0" err="1" smtClean="0"/>
              <a:t>pulpotomy</a:t>
            </a:r>
            <a:r>
              <a:rPr lang="en-US" sz="2200" dirty="0" smtClean="0"/>
              <a:t>]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2</a:t>
            </a:r>
            <a:r>
              <a:rPr lang="en-US" b="1" dirty="0" smtClean="0"/>
              <a:t>. Type of medicament employed</a:t>
            </a:r>
          </a:p>
          <a:p>
            <a:pPr marL="1120140" lvl="3" indent="-342900"/>
            <a:r>
              <a:rPr lang="en-US" sz="2400" dirty="0" smtClean="0"/>
              <a:t>Calcium hydroxide </a:t>
            </a:r>
            <a:r>
              <a:rPr lang="en-US" sz="2400" dirty="0" err="1" smtClean="0"/>
              <a:t>pulpotomy</a:t>
            </a:r>
            <a:endParaRPr lang="en-US" sz="2400" dirty="0" smtClean="0"/>
          </a:p>
          <a:p>
            <a:pPr marL="1120140" lvl="3" indent="-342900"/>
            <a:r>
              <a:rPr lang="en-US" sz="2400" dirty="0" smtClean="0"/>
              <a:t>MTA </a:t>
            </a:r>
            <a:r>
              <a:rPr lang="en-US" sz="2400" dirty="0" err="1" smtClean="0"/>
              <a:t>pulpotomy</a:t>
            </a:r>
            <a:endParaRPr lang="en-US" sz="2400" dirty="0" smtClean="0"/>
          </a:p>
          <a:p>
            <a:pPr marL="1120140" lvl="3" indent="-342900"/>
            <a:r>
              <a:rPr lang="en-US" sz="2400" dirty="0" err="1" smtClean="0"/>
              <a:t>Formacresol</a:t>
            </a:r>
            <a:r>
              <a:rPr lang="en-US" sz="2400" dirty="0" smtClean="0"/>
              <a:t> </a:t>
            </a:r>
            <a:r>
              <a:rPr lang="en-US" sz="2400" dirty="0" err="1" smtClean="0"/>
              <a:t>pulpotomy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7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414061"/>
              </p:ext>
            </p:extLst>
          </p:nvPr>
        </p:nvGraphicFramePr>
        <p:xfrm>
          <a:off x="228600" y="1219200"/>
          <a:ext cx="8653463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Photo Editor Photo" r:id="rId3" imgW="3019048" imgH="3591426" progId="">
                  <p:embed/>
                </p:oleObj>
              </mc:Choice>
              <mc:Fallback>
                <p:oleObj name="Photo Editor Photo" r:id="rId3" imgW="3019048" imgH="3591426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19200"/>
                        <a:ext cx="8653463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PARTIAL PULPOTOMY</a:t>
            </a:r>
            <a:br>
              <a:rPr lang="en-IN" dirty="0"/>
            </a:br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7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803127"/>
              </p:ext>
            </p:extLst>
          </p:nvPr>
        </p:nvGraphicFramePr>
        <p:xfrm>
          <a:off x="381000" y="914400"/>
          <a:ext cx="83058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Photo Editor Photo" r:id="rId3" imgW="3209524" imgH="3323810" progId="">
                  <p:embed/>
                </p:oleObj>
              </mc:Choice>
              <mc:Fallback>
                <p:oleObj name="Photo Editor Photo" r:id="rId3" imgW="3209524" imgH="332381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556"/>
                      <a:stretch>
                        <a:fillRect/>
                      </a:stretch>
                    </p:blipFill>
                    <p:spPr bwMode="auto">
                      <a:xfrm>
                        <a:off x="381000" y="914400"/>
                        <a:ext cx="8305800" cy="579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sz="4400" b="0" dirty="0">
                <a:solidFill>
                  <a:schemeClr val="tx1"/>
                </a:solidFill>
              </a:rPr>
              <a:t>COMPLETE PULPOTOMY</a:t>
            </a:r>
            <a:br>
              <a:rPr lang="en-US" sz="4400" b="0" dirty="0">
                <a:solidFill>
                  <a:schemeClr val="tx1"/>
                </a:solidFill>
              </a:rPr>
            </a:br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0" y="3124200"/>
            <a:ext cx="4191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27063" indent="-6270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/>
            <a:r>
              <a:rPr lang="en-US" sz="32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1- 	Completely </a:t>
            </a:r>
          </a:p>
          <a:p>
            <a:pPr eaLnBrk="0" hangingPunct="0"/>
            <a:r>
              <a:rPr lang="en-US" sz="32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	remove caries.</a:t>
            </a:r>
            <a:endParaRPr lang="en-US" sz="2400" b="0">
              <a:latin typeface="Times New Roman" panose="02020603050405020304" pitchFamily="18" charset="0"/>
            </a:endParaRPr>
          </a:p>
        </p:txBody>
      </p:sp>
      <p:pic>
        <p:nvPicPr>
          <p:cNvPr id="125957" name="Picture 5" descr="bi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09800"/>
            <a:ext cx="4953000" cy="328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93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228600" y="2057400"/>
            <a:ext cx="396240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92150" indent="-6921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572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715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/>
            <a:r>
              <a:rPr lang="en-US" sz="32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2-	Open pulp chamber by completely removing the</a:t>
            </a:r>
          </a:p>
          <a:p>
            <a:pPr eaLnBrk="0" hangingPunct="0"/>
            <a:r>
              <a:rPr lang="en-US" sz="32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	roof with 330 high speed bur.</a:t>
            </a:r>
            <a:endParaRPr lang="en-US" sz="6000" b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0" hangingPunct="0"/>
            <a:endParaRPr lang="en-US" sz="2400" b="0">
              <a:latin typeface="Times New Roman" panose="02020603050405020304" pitchFamily="18" charset="0"/>
            </a:endParaRPr>
          </a:p>
        </p:txBody>
      </p:sp>
      <p:pic>
        <p:nvPicPr>
          <p:cNvPr id="126980" name="Picture 4" descr="bim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981200"/>
            <a:ext cx="4572000" cy="30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Text Box 3"/>
          <p:cNvSpPr txBox="1">
            <a:spLocks noChangeArrowheads="1"/>
          </p:cNvSpPr>
          <p:nvPr/>
        </p:nvSpPr>
        <p:spPr bwMode="auto">
          <a:xfrm>
            <a:off x="0" y="1981200"/>
            <a:ext cx="396240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92150" indent="-6921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6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20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/>
            <a:r>
              <a:rPr lang="en-US" sz="32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3-	Remove pulp from pulp chamber with a sharp curette or a large round low-speed bur or a 330 high speed bur.</a:t>
            </a:r>
            <a:endParaRPr lang="en-US" sz="6000" b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0" hangingPunct="0"/>
            <a:endParaRPr lang="en-US" sz="2400" b="0">
              <a:latin typeface="Times New Roman" panose="02020603050405020304" pitchFamily="18" charset="0"/>
            </a:endParaRPr>
          </a:p>
        </p:txBody>
      </p:sp>
      <p:pic>
        <p:nvPicPr>
          <p:cNvPr id="128004" name="Picture 4" descr="bim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1981200"/>
            <a:ext cx="4729162" cy="31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0" y="2057400"/>
            <a:ext cx="3962400" cy="289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27063" indent="-6270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/>
            <a:r>
              <a:rPr lang="en-US" sz="32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4-	Stop bleeding by applying  a moist cotton pellet in the pulp chamber for 3 minutes</a:t>
            </a:r>
            <a:endParaRPr lang="en-US" sz="6000" b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0" hangingPunct="0"/>
            <a:endParaRPr lang="en-US" sz="2400" b="0">
              <a:latin typeface="Times New Roman" panose="02020603050405020304" pitchFamily="18" charset="0"/>
            </a:endParaRPr>
          </a:p>
        </p:txBody>
      </p:sp>
      <p:grpSp>
        <p:nvGrpSpPr>
          <p:cNvPr id="129030" name="Group 6"/>
          <p:cNvGrpSpPr>
            <a:grpSpLocks/>
          </p:cNvGrpSpPr>
          <p:nvPr/>
        </p:nvGrpSpPr>
        <p:grpSpPr bwMode="auto">
          <a:xfrm>
            <a:off x="4262438" y="1981200"/>
            <a:ext cx="4729162" cy="3138488"/>
            <a:chOff x="1776" y="1392"/>
            <a:chExt cx="2979" cy="1977"/>
          </a:xfrm>
        </p:grpSpPr>
        <p:pic>
          <p:nvPicPr>
            <p:cNvPr id="129031" name="Picture 7" descr="bim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1392"/>
              <a:ext cx="2979" cy="1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032" name="Freeform 8" descr="White marble"/>
            <p:cNvSpPr>
              <a:spLocks/>
            </p:cNvSpPr>
            <p:nvPr/>
          </p:nvSpPr>
          <p:spPr bwMode="auto">
            <a:xfrm>
              <a:off x="3072" y="1920"/>
              <a:ext cx="432" cy="480"/>
            </a:xfrm>
            <a:custGeom>
              <a:avLst/>
              <a:gdLst>
                <a:gd name="T0" fmla="*/ 8 w 333"/>
                <a:gd name="T1" fmla="*/ 58 h 453"/>
                <a:gd name="T2" fmla="*/ 197 w 333"/>
                <a:gd name="T3" fmla="*/ 1 h 453"/>
                <a:gd name="T4" fmla="*/ 255 w 333"/>
                <a:gd name="T5" fmla="*/ 9 h 453"/>
                <a:gd name="T6" fmla="*/ 263 w 333"/>
                <a:gd name="T7" fmla="*/ 34 h 453"/>
                <a:gd name="T8" fmla="*/ 271 w 333"/>
                <a:gd name="T9" fmla="*/ 108 h 453"/>
                <a:gd name="T10" fmla="*/ 321 w 333"/>
                <a:gd name="T11" fmla="*/ 206 h 453"/>
                <a:gd name="T12" fmla="*/ 271 w 333"/>
                <a:gd name="T13" fmla="*/ 371 h 453"/>
                <a:gd name="T14" fmla="*/ 205 w 333"/>
                <a:gd name="T15" fmla="*/ 420 h 453"/>
                <a:gd name="T16" fmla="*/ 148 w 333"/>
                <a:gd name="T17" fmla="*/ 436 h 453"/>
                <a:gd name="T18" fmla="*/ 99 w 333"/>
                <a:gd name="T19" fmla="*/ 453 h 453"/>
                <a:gd name="T20" fmla="*/ 25 w 333"/>
                <a:gd name="T21" fmla="*/ 330 h 453"/>
                <a:gd name="T22" fmla="*/ 16 w 333"/>
                <a:gd name="T23" fmla="*/ 206 h 453"/>
                <a:gd name="T24" fmla="*/ 0 w 333"/>
                <a:gd name="T25" fmla="*/ 91 h 453"/>
                <a:gd name="T26" fmla="*/ 8 w 333"/>
                <a:gd name="T27" fmla="*/ 5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3" h="453">
                  <a:moveTo>
                    <a:pt x="8" y="58"/>
                  </a:moveTo>
                  <a:cubicBezTo>
                    <a:pt x="71" y="38"/>
                    <a:pt x="132" y="14"/>
                    <a:pt x="197" y="1"/>
                  </a:cubicBezTo>
                  <a:cubicBezTo>
                    <a:pt x="216" y="4"/>
                    <a:pt x="238" y="0"/>
                    <a:pt x="255" y="9"/>
                  </a:cubicBezTo>
                  <a:cubicBezTo>
                    <a:pt x="263" y="13"/>
                    <a:pt x="262" y="25"/>
                    <a:pt x="263" y="34"/>
                  </a:cubicBezTo>
                  <a:cubicBezTo>
                    <a:pt x="267" y="58"/>
                    <a:pt x="267" y="84"/>
                    <a:pt x="271" y="108"/>
                  </a:cubicBezTo>
                  <a:cubicBezTo>
                    <a:pt x="277" y="145"/>
                    <a:pt x="308" y="171"/>
                    <a:pt x="321" y="206"/>
                  </a:cubicBezTo>
                  <a:cubicBezTo>
                    <a:pt x="317" y="257"/>
                    <a:pt x="333" y="351"/>
                    <a:pt x="271" y="371"/>
                  </a:cubicBezTo>
                  <a:cubicBezTo>
                    <a:pt x="248" y="386"/>
                    <a:pt x="229" y="406"/>
                    <a:pt x="205" y="420"/>
                  </a:cubicBezTo>
                  <a:cubicBezTo>
                    <a:pt x="195" y="426"/>
                    <a:pt x="156" y="433"/>
                    <a:pt x="148" y="436"/>
                  </a:cubicBezTo>
                  <a:cubicBezTo>
                    <a:pt x="131" y="441"/>
                    <a:pt x="99" y="453"/>
                    <a:pt x="99" y="453"/>
                  </a:cubicBezTo>
                  <a:cubicBezTo>
                    <a:pt x="28" y="436"/>
                    <a:pt x="40" y="394"/>
                    <a:pt x="25" y="330"/>
                  </a:cubicBezTo>
                  <a:cubicBezTo>
                    <a:pt x="22" y="289"/>
                    <a:pt x="20" y="247"/>
                    <a:pt x="16" y="206"/>
                  </a:cubicBezTo>
                  <a:cubicBezTo>
                    <a:pt x="12" y="168"/>
                    <a:pt x="0" y="91"/>
                    <a:pt x="0" y="91"/>
                  </a:cubicBezTo>
                  <a:cubicBezTo>
                    <a:pt x="3" y="80"/>
                    <a:pt x="8" y="58"/>
                    <a:pt x="8" y="5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232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0" y="1981200"/>
            <a:ext cx="3657600" cy="289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27063" indent="-6270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/>
            <a:r>
              <a:rPr lang="en-US" sz="32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5-	Place a cotton pellet with formocresol for 5 minutes in the pulp chamber.</a:t>
            </a:r>
            <a:endParaRPr lang="en-US" sz="6000" b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0" hangingPunct="0"/>
            <a:endParaRPr lang="en-US" sz="2400" b="0">
              <a:latin typeface="Times New Roman" panose="02020603050405020304" pitchFamily="18" charset="0"/>
            </a:endParaRPr>
          </a:p>
        </p:txBody>
      </p:sp>
      <p:grpSp>
        <p:nvGrpSpPr>
          <p:cNvPr id="130052" name="Group 4"/>
          <p:cNvGrpSpPr>
            <a:grpSpLocks/>
          </p:cNvGrpSpPr>
          <p:nvPr/>
        </p:nvGrpSpPr>
        <p:grpSpPr bwMode="auto">
          <a:xfrm>
            <a:off x="4262438" y="1981200"/>
            <a:ext cx="4729162" cy="3138488"/>
            <a:chOff x="1776" y="1392"/>
            <a:chExt cx="2979" cy="1977"/>
          </a:xfrm>
        </p:grpSpPr>
        <p:pic>
          <p:nvPicPr>
            <p:cNvPr id="130053" name="Picture 5" descr="bim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" y="1392"/>
              <a:ext cx="2979" cy="1977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</p:spPr>
        </p:pic>
        <p:sp>
          <p:nvSpPr>
            <p:cNvPr id="130054" name="Freeform 6" descr="Brown marble"/>
            <p:cNvSpPr>
              <a:spLocks/>
            </p:cNvSpPr>
            <p:nvPr/>
          </p:nvSpPr>
          <p:spPr bwMode="auto">
            <a:xfrm>
              <a:off x="3072" y="1920"/>
              <a:ext cx="432" cy="480"/>
            </a:xfrm>
            <a:custGeom>
              <a:avLst/>
              <a:gdLst>
                <a:gd name="T0" fmla="*/ 8 w 333"/>
                <a:gd name="T1" fmla="*/ 58 h 453"/>
                <a:gd name="T2" fmla="*/ 197 w 333"/>
                <a:gd name="T3" fmla="*/ 1 h 453"/>
                <a:gd name="T4" fmla="*/ 255 w 333"/>
                <a:gd name="T5" fmla="*/ 9 h 453"/>
                <a:gd name="T6" fmla="*/ 263 w 333"/>
                <a:gd name="T7" fmla="*/ 34 h 453"/>
                <a:gd name="T8" fmla="*/ 271 w 333"/>
                <a:gd name="T9" fmla="*/ 108 h 453"/>
                <a:gd name="T10" fmla="*/ 321 w 333"/>
                <a:gd name="T11" fmla="*/ 206 h 453"/>
                <a:gd name="T12" fmla="*/ 271 w 333"/>
                <a:gd name="T13" fmla="*/ 371 h 453"/>
                <a:gd name="T14" fmla="*/ 205 w 333"/>
                <a:gd name="T15" fmla="*/ 420 h 453"/>
                <a:gd name="T16" fmla="*/ 148 w 333"/>
                <a:gd name="T17" fmla="*/ 436 h 453"/>
                <a:gd name="T18" fmla="*/ 99 w 333"/>
                <a:gd name="T19" fmla="*/ 453 h 453"/>
                <a:gd name="T20" fmla="*/ 25 w 333"/>
                <a:gd name="T21" fmla="*/ 330 h 453"/>
                <a:gd name="T22" fmla="*/ 16 w 333"/>
                <a:gd name="T23" fmla="*/ 206 h 453"/>
                <a:gd name="T24" fmla="*/ 0 w 333"/>
                <a:gd name="T25" fmla="*/ 91 h 453"/>
                <a:gd name="T26" fmla="*/ 8 w 333"/>
                <a:gd name="T27" fmla="*/ 5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3" h="453">
                  <a:moveTo>
                    <a:pt x="8" y="58"/>
                  </a:moveTo>
                  <a:cubicBezTo>
                    <a:pt x="71" y="38"/>
                    <a:pt x="132" y="14"/>
                    <a:pt x="197" y="1"/>
                  </a:cubicBezTo>
                  <a:cubicBezTo>
                    <a:pt x="216" y="4"/>
                    <a:pt x="238" y="0"/>
                    <a:pt x="255" y="9"/>
                  </a:cubicBezTo>
                  <a:cubicBezTo>
                    <a:pt x="263" y="13"/>
                    <a:pt x="262" y="25"/>
                    <a:pt x="263" y="34"/>
                  </a:cubicBezTo>
                  <a:cubicBezTo>
                    <a:pt x="267" y="58"/>
                    <a:pt x="267" y="84"/>
                    <a:pt x="271" y="108"/>
                  </a:cubicBezTo>
                  <a:cubicBezTo>
                    <a:pt x="277" y="145"/>
                    <a:pt x="308" y="171"/>
                    <a:pt x="321" y="206"/>
                  </a:cubicBezTo>
                  <a:cubicBezTo>
                    <a:pt x="317" y="257"/>
                    <a:pt x="333" y="351"/>
                    <a:pt x="271" y="371"/>
                  </a:cubicBezTo>
                  <a:cubicBezTo>
                    <a:pt x="248" y="386"/>
                    <a:pt x="229" y="406"/>
                    <a:pt x="205" y="420"/>
                  </a:cubicBezTo>
                  <a:cubicBezTo>
                    <a:pt x="195" y="426"/>
                    <a:pt x="156" y="433"/>
                    <a:pt x="148" y="436"/>
                  </a:cubicBezTo>
                  <a:cubicBezTo>
                    <a:pt x="131" y="441"/>
                    <a:pt x="99" y="453"/>
                    <a:pt x="99" y="453"/>
                  </a:cubicBezTo>
                  <a:cubicBezTo>
                    <a:pt x="28" y="436"/>
                    <a:pt x="40" y="394"/>
                    <a:pt x="25" y="330"/>
                  </a:cubicBezTo>
                  <a:cubicBezTo>
                    <a:pt x="22" y="289"/>
                    <a:pt x="20" y="247"/>
                    <a:pt x="16" y="206"/>
                  </a:cubicBezTo>
                  <a:cubicBezTo>
                    <a:pt x="12" y="168"/>
                    <a:pt x="0" y="91"/>
                    <a:pt x="0" y="91"/>
                  </a:cubicBezTo>
                  <a:cubicBezTo>
                    <a:pt x="3" y="80"/>
                    <a:pt x="8" y="58"/>
                    <a:pt x="8" y="5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552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0" y="1905000"/>
            <a:ext cx="3657600" cy="386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27063" indent="-6270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/>
            <a:r>
              <a:rPr lang="en-US" sz="32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6-	Remove cotton pellet and confirm pulp fixation, by the “black eye” appearance of the pulp stumps .</a:t>
            </a:r>
            <a:endParaRPr lang="en-US" sz="6000" b="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0" hangingPunct="0"/>
            <a:endParaRPr lang="en-US" sz="2400" b="0" dirty="0">
              <a:latin typeface="Times New Roman" panose="02020603050405020304" pitchFamily="18" charset="0"/>
            </a:endParaRPr>
          </a:p>
        </p:txBody>
      </p:sp>
      <p:grpSp>
        <p:nvGrpSpPr>
          <p:cNvPr id="131085" name="Group 13"/>
          <p:cNvGrpSpPr>
            <a:grpSpLocks/>
          </p:cNvGrpSpPr>
          <p:nvPr/>
        </p:nvGrpSpPr>
        <p:grpSpPr bwMode="auto">
          <a:xfrm>
            <a:off x="3657600" y="2314575"/>
            <a:ext cx="5181600" cy="3459163"/>
            <a:chOff x="2160" y="1248"/>
            <a:chExt cx="3264" cy="2179"/>
          </a:xfrm>
        </p:grpSpPr>
        <p:pic>
          <p:nvPicPr>
            <p:cNvPr id="131076" name="Picture 4" descr="bim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248"/>
              <a:ext cx="3264" cy="2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078" name="Line 6"/>
            <p:cNvSpPr>
              <a:spLocks noChangeShapeType="1"/>
            </p:cNvSpPr>
            <p:nvPr/>
          </p:nvSpPr>
          <p:spPr bwMode="auto">
            <a:xfrm flipH="1" flipV="1">
              <a:off x="3366" y="2238"/>
              <a:ext cx="954" cy="52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1079" name="Line 7"/>
            <p:cNvSpPr>
              <a:spLocks noChangeShapeType="1"/>
            </p:cNvSpPr>
            <p:nvPr/>
          </p:nvSpPr>
          <p:spPr bwMode="auto">
            <a:xfrm flipH="1" flipV="1">
              <a:off x="3696" y="2526"/>
              <a:ext cx="672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1080" name="Line 8"/>
            <p:cNvSpPr>
              <a:spLocks noChangeShapeType="1"/>
            </p:cNvSpPr>
            <p:nvPr/>
          </p:nvSpPr>
          <p:spPr bwMode="auto">
            <a:xfrm flipH="1" flipV="1">
              <a:off x="3587" y="2209"/>
              <a:ext cx="1008" cy="62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1081" name="Line 9"/>
            <p:cNvSpPr>
              <a:spLocks noChangeShapeType="1"/>
            </p:cNvSpPr>
            <p:nvPr/>
          </p:nvSpPr>
          <p:spPr bwMode="auto">
            <a:xfrm flipH="1" flipV="1">
              <a:off x="3408" y="2574"/>
              <a:ext cx="864" cy="3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1082" name="Text Box 10"/>
            <p:cNvSpPr txBox="1">
              <a:spLocks noChangeArrowheads="1"/>
            </p:cNvSpPr>
            <p:nvPr/>
          </p:nvSpPr>
          <p:spPr bwMode="auto">
            <a:xfrm>
              <a:off x="4368" y="2880"/>
              <a:ext cx="10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0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rPr>
                <a:t>“Black eye”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88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0" y="2667000"/>
            <a:ext cx="46482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27063" indent="-6270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/>
            <a:r>
              <a:rPr lang="en-US" sz="32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7-	Fill the pulp chamber with ZOE-eugenol</a:t>
            </a:r>
            <a:endParaRPr lang="en-US" sz="6000" b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  <a:p>
            <a:pPr eaLnBrk="0" hangingPunct="0"/>
            <a:endParaRPr lang="en-US" sz="2400" b="0">
              <a:latin typeface="Times New Roman" panose="02020603050405020304" pitchFamily="18" charset="0"/>
            </a:endParaRPr>
          </a:p>
        </p:txBody>
      </p:sp>
      <p:pic>
        <p:nvPicPr>
          <p:cNvPr id="132101" name="Picture 5" descr="bim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38400"/>
            <a:ext cx="4648200" cy="30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8899"/>
            <a:ext cx="8305800" cy="58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530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IN" dirty="0"/>
              <a:t>Pulp amputation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Sharp </a:t>
            </a:r>
            <a:r>
              <a:rPr lang="en-IN" dirty="0"/>
              <a:t>spoon excavator</a:t>
            </a:r>
          </a:p>
          <a:p>
            <a:r>
              <a:rPr lang="en-IN" dirty="0" smtClean="0"/>
              <a:t>Large </a:t>
            </a:r>
            <a:r>
              <a:rPr lang="en-IN" dirty="0"/>
              <a:t>rotating round bur in slow speed.</a:t>
            </a:r>
          </a:p>
          <a:p>
            <a:r>
              <a:rPr lang="en-IN" dirty="0" smtClean="0"/>
              <a:t>Diamond </a:t>
            </a:r>
            <a:r>
              <a:rPr lang="en-IN" dirty="0"/>
              <a:t>drill – High speed  </a:t>
            </a:r>
          </a:p>
          <a:p>
            <a:r>
              <a:rPr lang="en-IN" dirty="0" smtClean="0"/>
              <a:t>Electro </a:t>
            </a:r>
            <a:r>
              <a:rPr lang="en-IN" dirty="0"/>
              <a:t>surgery </a:t>
            </a:r>
          </a:p>
          <a:p>
            <a:r>
              <a:rPr lang="en-IN" dirty="0" smtClean="0"/>
              <a:t>Lasers</a:t>
            </a:r>
            <a:endParaRPr lang="en-IN" dirty="0"/>
          </a:p>
          <a:p>
            <a:endParaRPr lang="en-IN" dirty="0"/>
          </a:p>
          <a:p>
            <a:r>
              <a:rPr lang="en-IN" dirty="0" smtClean="0"/>
              <a:t>High </a:t>
            </a:r>
            <a:r>
              <a:rPr lang="en-IN" dirty="0"/>
              <a:t>speed drill with coolant – superior to spoon excavator or slow speed round bur - Least trauma to under lying pulp</a:t>
            </a:r>
          </a:p>
          <a:p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152400" y="1064597"/>
            <a:ext cx="8839200" cy="430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pPr marL="342900" indent="-342900" algn="just">
              <a:tabLst>
                <a:tab pos="1371600" algn="l"/>
              </a:tabLst>
            </a:pPr>
            <a:r>
              <a:rPr lang="en-US" sz="2800" i="1" dirty="0">
                <a:solidFill>
                  <a:srgbClr val="C00000"/>
                </a:solidFill>
              </a:rPr>
              <a:t>Control of </a:t>
            </a:r>
            <a:r>
              <a:rPr lang="en-US" sz="2800" i="1" dirty="0" smtClean="0">
                <a:solidFill>
                  <a:srgbClr val="C00000"/>
                </a:solidFill>
              </a:rPr>
              <a:t>hemorrhage</a:t>
            </a:r>
            <a:r>
              <a:rPr lang="en-US" sz="2800" i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sz="2800" b="0" dirty="0" smtClean="0">
                <a:solidFill>
                  <a:srgbClr val="C00000"/>
                </a:solidFill>
              </a:rPr>
              <a:t>crucial </a:t>
            </a:r>
            <a:r>
              <a:rPr lang="en-US" sz="2800" b="0" dirty="0">
                <a:solidFill>
                  <a:srgbClr val="C00000"/>
                </a:solidFill>
              </a:rPr>
              <a:t>for </a:t>
            </a:r>
            <a:r>
              <a:rPr lang="en-US" sz="2800" b="0" dirty="0" smtClean="0">
                <a:solidFill>
                  <a:srgbClr val="C00000"/>
                </a:solidFill>
              </a:rPr>
              <a:t>success</a:t>
            </a:r>
            <a:endParaRPr lang="en-US" sz="2800" b="0" dirty="0">
              <a:solidFill>
                <a:srgbClr val="C00000"/>
              </a:solidFill>
            </a:endParaRPr>
          </a:p>
          <a:p>
            <a:pPr marL="342900" indent="-342900" algn="just">
              <a:tabLst>
                <a:tab pos="1371600" algn="l"/>
              </a:tabLst>
            </a:pPr>
            <a:endParaRPr lang="en-US" sz="2800" b="0" dirty="0">
              <a:solidFill>
                <a:srgbClr val="C00000"/>
              </a:solidFill>
            </a:endParaRPr>
          </a:p>
          <a:p>
            <a:pPr marL="342900" indent="-342900" algn="just">
              <a:tabLst>
                <a:tab pos="1371600" algn="l"/>
              </a:tabLst>
            </a:pPr>
            <a:r>
              <a:rPr lang="en-US" sz="2800" b="0" i="1" dirty="0">
                <a:solidFill>
                  <a:srgbClr val="C00000"/>
                </a:solidFill>
              </a:rPr>
              <a:t>Control of hemorrhage  : </a:t>
            </a:r>
          </a:p>
          <a:p>
            <a:pPr marL="800100" lvl="1" indent="-342900" algn="just">
              <a:buFontTx/>
              <a:buAutoNum type="alphaLcPeriod"/>
              <a:tabLst>
                <a:tab pos="1371600" algn="l"/>
              </a:tabLst>
            </a:pPr>
            <a:r>
              <a:rPr lang="en-US" sz="2800" b="0" dirty="0">
                <a:solidFill>
                  <a:srgbClr val="C00000"/>
                </a:solidFill>
              </a:rPr>
              <a:t>Pressure application with moist cotton pellet</a:t>
            </a:r>
          </a:p>
          <a:p>
            <a:pPr marL="800100" lvl="1" indent="-342900" algn="just">
              <a:buFontTx/>
              <a:buAutoNum type="alphaLcPeriod"/>
              <a:tabLst>
                <a:tab pos="1371600" algn="l"/>
              </a:tabLst>
            </a:pPr>
            <a:r>
              <a:rPr lang="en-US" sz="2800" b="0" dirty="0">
                <a:solidFill>
                  <a:srgbClr val="C00000"/>
                </a:solidFill>
              </a:rPr>
              <a:t>Haemostatic agent </a:t>
            </a:r>
            <a:endParaRPr lang="en-US" sz="2800" b="0" dirty="0" smtClean="0">
              <a:solidFill>
                <a:srgbClr val="C00000"/>
              </a:solidFill>
            </a:endParaRPr>
          </a:p>
          <a:p>
            <a:pPr marL="800100" lvl="1" indent="-342900" algn="just">
              <a:buFontTx/>
              <a:buAutoNum type="alphaLcPeriod"/>
              <a:tabLst>
                <a:tab pos="1371600" algn="l"/>
              </a:tabLst>
            </a:pPr>
            <a:r>
              <a:rPr lang="en-US" sz="2800" b="0" dirty="0" smtClean="0">
                <a:solidFill>
                  <a:srgbClr val="C00000"/>
                </a:solidFill>
              </a:rPr>
              <a:t>Electro </a:t>
            </a:r>
            <a:r>
              <a:rPr lang="en-US" sz="2800" b="0" dirty="0">
                <a:solidFill>
                  <a:srgbClr val="C00000"/>
                </a:solidFill>
              </a:rPr>
              <a:t>surgery</a:t>
            </a:r>
          </a:p>
          <a:p>
            <a:pPr marL="800100" lvl="1" indent="-342900" algn="just">
              <a:buFontTx/>
              <a:buAutoNum type="alphaLcPeriod"/>
              <a:tabLst>
                <a:tab pos="1371600" algn="l"/>
              </a:tabLst>
            </a:pPr>
            <a:r>
              <a:rPr lang="en-US" sz="2800" b="0" dirty="0">
                <a:solidFill>
                  <a:srgbClr val="C00000"/>
                </a:solidFill>
              </a:rPr>
              <a:t>Laser </a:t>
            </a:r>
            <a:r>
              <a:rPr lang="en-US" sz="2800" b="0" dirty="0" smtClean="0">
                <a:solidFill>
                  <a:srgbClr val="C00000"/>
                </a:solidFill>
              </a:rPr>
              <a:t>energy</a:t>
            </a:r>
          </a:p>
          <a:p>
            <a:pPr marL="2171700" lvl="4" indent="-342900">
              <a:tabLst>
                <a:tab pos="1371600" algn="l"/>
              </a:tabLst>
            </a:pPr>
            <a:r>
              <a:rPr lang="en-US" sz="2800" b="0" dirty="0" err="1" smtClean="0">
                <a:solidFill>
                  <a:srgbClr val="C00000"/>
                </a:solidFill>
              </a:rPr>
              <a:t>i</a:t>
            </a:r>
            <a:r>
              <a:rPr lang="en-US" sz="2800" b="0" dirty="0" smtClean="0">
                <a:solidFill>
                  <a:srgbClr val="C00000"/>
                </a:solidFill>
              </a:rPr>
              <a:t>. Blood less tissue incision</a:t>
            </a:r>
          </a:p>
          <a:p>
            <a:pPr marL="2171700" lvl="4" indent="-342900">
              <a:tabLst>
                <a:tab pos="1371600" algn="l"/>
              </a:tabLst>
            </a:pPr>
            <a:r>
              <a:rPr lang="en-US" sz="2800" b="0" dirty="0" err="1" smtClean="0">
                <a:solidFill>
                  <a:srgbClr val="C00000"/>
                </a:solidFill>
              </a:rPr>
              <a:t>ii.Sterilization</a:t>
            </a:r>
            <a:r>
              <a:rPr lang="en-US" sz="2800" b="0" dirty="0" smtClean="0">
                <a:solidFill>
                  <a:srgbClr val="C00000"/>
                </a:solidFill>
              </a:rPr>
              <a:t> </a:t>
            </a:r>
            <a:r>
              <a:rPr lang="en-US" sz="2800" b="0" dirty="0">
                <a:solidFill>
                  <a:srgbClr val="C00000"/>
                </a:solidFill>
              </a:rPr>
              <a:t>of pulp, </a:t>
            </a:r>
            <a:r>
              <a:rPr lang="en-US" sz="2800" b="0" dirty="0" smtClean="0">
                <a:solidFill>
                  <a:srgbClr val="C00000"/>
                </a:solidFill>
              </a:rPr>
              <a:t>promotes healing</a:t>
            </a:r>
            <a:endParaRPr lang="en-US" sz="2800" b="0" dirty="0">
              <a:solidFill>
                <a:srgbClr val="C00000"/>
              </a:solidFill>
            </a:endParaRPr>
          </a:p>
          <a:p>
            <a:pPr marL="2171700" lvl="4" indent="-342900">
              <a:tabLst>
                <a:tab pos="1371600" algn="l"/>
              </a:tabLst>
            </a:pPr>
            <a:r>
              <a:rPr lang="en-US" sz="2800" b="0" dirty="0">
                <a:solidFill>
                  <a:srgbClr val="C00000"/>
                </a:solidFill>
              </a:rPr>
              <a:t>iii. Scarring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4158064" y="2588061"/>
            <a:ext cx="339837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just">
              <a:tabLst>
                <a:tab pos="685800" algn="l"/>
              </a:tabLst>
            </a:pPr>
            <a:endParaRPr lang="en-US" sz="2400" dirty="0"/>
          </a:p>
          <a:p>
            <a:pPr algn="just">
              <a:tabLst>
                <a:tab pos="685800" algn="l"/>
              </a:tabLst>
            </a:pPr>
            <a:r>
              <a:rPr lang="en-US" sz="2400" dirty="0"/>
              <a:t> </a:t>
            </a:r>
          </a:p>
          <a:p>
            <a:pPr algn="just">
              <a:buFont typeface="Wingdings" pitchFamily="2" charset="2"/>
              <a:buChar char="ü"/>
              <a:tabLst>
                <a:tab pos="685800" algn="l"/>
              </a:tabLst>
            </a:pPr>
            <a:r>
              <a:rPr lang="en-US" sz="2400" b="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Choice Of </a:t>
            </a:r>
            <a:r>
              <a:rPr lang="en-US" sz="4400" dirty="0" err="1" smtClean="0"/>
              <a:t>Pulpotomy</a:t>
            </a:r>
            <a:r>
              <a:rPr lang="en-US" sz="4400" dirty="0" smtClean="0"/>
              <a:t> Agent</a:t>
            </a:r>
            <a:br>
              <a:rPr lang="en-US" sz="4400" dirty="0" smtClean="0"/>
            </a:b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1388242"/>
              </p:ext>
            </p:extLst>
          </p:nvPr>
        </p:nvGraphicFramePr>
        <p:xfrm>
          <a:off x="457200" y="14478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3079215"/>
              </p:ext>
            </p:extLst>
          </p:nvPr>
        </p:nvGraphicFramePr>
        <p:xfrm>
          <a:off x="457200" y="533400"/>
          <a:ext cx="82296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681"/>
            <a:ext cx="8229600" cy="457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SUCCESS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0" y="1143000"/>
            <a:ext cx="7772400" cy="38164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800" b="1" dirty="0" err="1">
                <a:ln>
                  <a:solidFill>
                    <a:sysClr val="windowText" lastClr="000000"/>
                  </a:solidFill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A</a:t>
            </a:r>
            <a:r>
              <a:rPr lang="en-US" sz="6600" b="1" dirty="0" err="1">
                <a:ln>
                  <a:solidFill>
                    <a:sysClr val="windowText" lastClr="000000"/>
                  </a:solidFill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pexogenesis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>
              <a:defRPr/>
            </a:pP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&amp;</a:t>
            </a:r>
            <a:r>
              <a:rPr lang="en-US" sz="6600" b="1" dirty="0">
                <a:ln>
                  <a:solidFill>
                    <a:sysClr val="windowText" lastClr="000000"/>
                  </a:solidFill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>
              <a:defRPr/>
            </a:pPr>
            <a:r>
              <a:rPr lang="en-US" sz="8800" b="1" dirty="0" err="1">
                <a:ln>
                  <a:solidFill>
                    <a:sysClr val="windowText" lastClr="000000"/>
                  </a:solidFill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rington" pitchFamily="82" charset="0"/>
              </a:rPr>
              <a:t>A</a:t>
            </a:r>
            <a:r>
              <a:rPr lang="en-US" sz="6600" b="1" dirty="0" err="1">
                <a:ln>
                  <a:solidFill>
                    <a:sysClr val="windowText" lastClr="000000"/>
                  </a:solidFill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pexification</a:t>
            </a:r>
            <a:endParaRPr lang="en-US" sz="6600" dirty="0">
              <a:ln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6" descr="Apexogenesis.jpg"/>
          <p:cNvPicPr>
            <a:picLocks noChangeAspect="1"/>
          </p:cNvPicPr>
          <p:nvPr/>
        </p:nvPicPr>
        <p:blipFill>
          <a:blip r:embed="rId2">
            <a:lum bright="-10000" contrast="30000"/>
          </a:blip>
          <a:srcRect l="59375" t="14999" r="5104" b="5000"/>
          <a:stretch>
            <a:fillRect/>
          </a:stretch>
        </p:blipFill>
        <p:spPr bwMode="auto">
          <a:xfrm>
            <a:off x="7620000" y="914400"/>
            <a:ext cx="1143000" cy="23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7" descr="Apexogenesis.jpg"/>
          <p:cNvPicPr>
            <a:picLocks noChangeAspect="1"/>
          </p:cNvPicPr>
          <p:nvPr/>
        </p:nvPicPr>
        <p:blipFill>
          <a:blip r:embed="rId2">
            <a:lum bright="-10000" contrast="30000"/>
          </a:blip>
          <a:srcRect l="4375" t="14999" r="60104" b="3751"/>
          <a:stretch>
            <a:fillRect/>
          </a:stretch>
        </p:blipFill>
        <p:spPr bwMode="auto">
          <a:xfrm>
            <a:off x="533400" y="2362200"/>
            <a:ext cx="10541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4" descr="trama10 (33K)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B"/>
              </a:clrFrom>
              <a:clrTo>
                <a:srgbClr val="FFFFFB">
                  <a:alpha val="0"/>
                </a:srgbClr>
              </a:clrTo>
            </a:clrChange>
            <a:lum bright="-10000" contrast="40000"/>
          </a:blip>
          <a:srcRect l="38548" t="7143" r="8951"/>
          <a:stretch>
            <a:fillRect/>
          </a:stretch>
        </p:blipFill>
        <p:spPr bwMode="auto">
          <a:xfrm>
            <a:off x="7696200" y="3657600"/>
            <a:ext cx="100965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52400"/>
            <a:ext cx="6781800" cy="6523038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400" dirty="0" smtClean="0">
                <a:latin typeface="Comic Sans MS" pitchFamily="66" charset="0"/>
              </a:rPr>
              <a:t>An immature pulp is one where apex is open. 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400" smtClean="0">
                <a:latin typeface="Comic Sans MS" pitchFamily="66" charset="0"/>
              </a:rPr>
              <a:t>No </a:t>
            </a:r>
            <a:r>
              <a:rPr lang="en-US" sz="2400" dirty="0" smtClean="0">
                <a:latin typeface="Comic Sans MS" pitchFamily="66" charset="0"/>
              </a:rPr>
              <a:t>stop against which</a:t>
            </a:r>
          </a:p>
          <a:p>
            <a:pPr eaLnBrk="1" hangingPunct="1">
              <a:lnSpc>
                <a:spcPct val="110000"/>
              </a:lnSpc>
              <a:buFont typeface="Wingdings 2" pitchFamily="18" charset="2"/>
              <a:buNone/>
            </a:pPr>
            <a:r>
              <a:rPr lang="en-US" sz="2400" dirty="0" smtClean="0">
                <a:latin typeface="Comic Sans MS" pitchFamily="66" charset="0"/>
              </a:rPr>
              <a:t>   </a:t>
            </a:r>
            <a:r>
              <a:rPr lang="en-US" sz="2400" dirty="0" err="1" smtClean="0">
                <a:latin typeface="Comic Sans MS" pitchFamily="66" charset="0"/>
              </a:rPr>
              <a:t>gutta</a:t>
            </a:r>
            <a:r>
              <a:rPr lang="en-US" sz="2400" dirty="0" smtClean="0">
                <a:latin typeface="Comic Sans MS" pitchFamily="66" charset="0"/>
              </a:rPr>
              <a:t> </a:t>
            </a:r>
            <a:r>
              <a:rPr lang="en-US" sz="2400" dirty="0" err="1" smtClean="0">
                <a:latin typeface="Comic Sans MS" pitchFamily="66" charset="0"/>
              </a:rPr>
              <a:t>percha</a:t>
            </a:r>
            <a:r>
              <a:rPr lang="en-US" sz="2400" dirty="0" smtClean="0">
                <a:latin typeface="Comic Sans MS" pitchFamily="66" charset="0"/>
              </a:rPr>
              <a:t> can be packed</a:t>
            </a:r>
          </a:p>
          <a:p>
            <a:pPr eaLnBrk="1" hangingPunct="1">
              <a:lnSpc>
                <a:spcPct val="110000"/>
              </a:lnSpc>
            </a:pPr>
            <a:endParaRPr lang="en-US" sz="2400" dirty="0" smtClean="0">
              <a:latin typeface="Comic Sans MS" pitchFamily="66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400" dirty="0" smtClean="0">
                <a:latin typeface="Comic Sans MS" pitchFamily="66" charset="0"/>
              </a:rPr>
              <a:t>Obturation becomes difficult </a:t>
            </a:r>
          </a:p>
          <a:p>
            <a:pPr eaLnBrk="1" hangingPunct="1">
              <a:lnSpc>
                <a:spcPct val="110000"/>
              </a:lnSpc>
            </a:pPr>
            <a:endParaRPr lang="en-US" sz="2400" dirty="0" smtClean="0">
              <a:latin typeface="Comic Sans MS" pitchFamily="66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400" dirty="0" err="1" smtClean="0">
                <a:latin typeface="Comic Sans MS" pitchFamily="66" charset="0"/>
              </a:rPr>
              <a:t>Apicectomy</a:t>
            </a:r>
            <a:r>
              <a:rPr lang="en-US" sz="2400" dirty="0" smtClean="0">
                <a:latin typeface="Comic Sans MS" pitchFamily="66" charset="0"/>
              </a:rPr>
              <a:t> is not possible as it may fracture the root apex</a:t>
            </a:r>
          </a:p>
        </p:txBody>
      </p:sp>
      <p:pic>
        <p:nvPicPr>
          <p:cNvPr id="4099" name="Picture 5" descr="immaturetoot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1458913"/>
            <a:ext cx="2817813" cy="433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254000"/>
            <a:ext cx="8915400" cy="599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5257800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30000"/>
              </a:lnSpc>
              <a:buFont typeface="Wingdings 2" pitchFamily="18" charset="2"/>
              <a:buNone/>
            </a:pPr>
            <a:r>
              <a:rPr lang="en-US" smtClean="0">
                <a:latin typeface="Comic Sans MS" pitchFamily="66" charset="0"/>
              </a:rPr>
              <a:t>These problems can be managed by:</a:t>
            </a:r>
          </a:p>
          <a:p>
            <a:pPr eaLnBrk="1" hangingPunct="1">
              <a:lnSpc>
                <a:spcPct val="130000"/>
              </a:lnSpc>
            </a:pPr>
            <a:endParaRPr lang="en-US" smtClean="0">
              <a:latin typeface="Comic Sans MS" pitchFamily="66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smtClean="0">
                <a:latin typeface="Comic Sans MS" pitchFamily="66" charset="0"/>
              </a:rPr>
              <a:t>Using a disinfection protocol- minimizes root canal instrumentation.</a:t>
            </a:r>
          </a:p>
          <a:p>
            <a:pPr eaLnBrk="1" hangingPunct="1">
              <a:lnSpc>
                <a:spcPct val="130000"/>
              </a:lnSpc>
            </a:pPr>
            <a:endParaRPr lang="en-US" smtClean="0">
              <a:latin typeface="Comic Sans MS" pitchFamily="66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smtClean="0">
                <a:latin typeface="Comic Sans MS" pitchFamily="66" charset="0"/>
              </a:rPr>
              <a:t>Stimulating the formation of a hard tissue barrier/artificial apical barrier.</a:t>
            </a:r>
          </a:p>
          <a:p>
            <a:pPr eaLnBrk="1" hangingPunct="1">
              <a:lnSpc>
                <a:spcPct val="130000"/>
              </a:lnSpc>
            </a:pPr>
            <a:endParaRPr lang="en-US" smtClean="0">
              <a:latin typeface="Comic Sans MS" pitchFamily="66" charset="0"/>
            </a:endParaRPr>
          </a:p>
          <a:p>
            <a:pPr eaLnBrk="1" hangingPunct="1">
              <a:lnSpc>
                <a:spcPct val="130000"/>
              </a:lnSpc>
            </a:pPr>
            <a:r>
              <a:rPr lang="en-US" smtClean="0">
                <a:latin typeface="Comic Sans MS" pitchFamily="66" charset="0"/>
              </a:rPr>
              <a:t>Reinforcing the weakened root against fracture.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dirty="0" smtClean="0">
                <a:latin typeface="Comic Sans MS" pitchFamily="66" charset="0"/>
              </a:rPr>
              <a:t>Completion of root development and closure of the apex occurs </a:t>
            </a:r>
            <a:r>
              <a:rPr lang="en-US" dirty="0" err="1" smtClean="0">
                <a:latin typeface="Comic Sans MS" pitchFamily="66" charset="0"/>
              </a:rPr>
              <a:t>upto</a:t>
            </a:r>
            <a:r>
              <a:rPr lang="en-US" dirty="0" smtClean="0">
                <a:latin typeface="Comic Sans MS" pitchFamily="66" charset="0"/>
              </a:rPr>
              <a:t> 3 yrs after eruption of the tooth.</a:t>
            </a:r>
          </a:p>
          <a:p>
            <a:pPr eaLnBrk="1" hangingPunct="1">
              <a:lnSpc>
                <a:spcPct val="140000"/>
              </a:lnSpc>
            </a:pPr>
            <a:r>
              <a:rPr lang="en-US" dirty="0" smtClean="0">
                <a:latin typeface="Comic Sans MS" pitchFamily="66" charset="0"/>
              </a:rPr>
              <a:t>Depending upon the vitality of the affected pulp, two approaches are possible :</a:t>
            </a:r>
          </a:p>
          <a:p>
            <a:pPr eaLnBrk="1" hangingPunct="1">
              <a:lnSpc>
                <a:spcPct val="140000"/>
              </a:lnSpc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</a:rPr>
              <a:t>  - </a:t>
            </a:r>
            <a:r>
              <a:rPr lang="en-US" dirty="0" err="1" smtClean="0">
                <a:latin typeface="Comic Sans MS" pitchFamily="66" charset="0"/>
              </a:rPr>
              <a:t>Apexogenesis</a:t>
            </a:r>
            <a:endParaRPr lang="en-US" dirty="0" smtClean="0">
              <a:latin typeface="Comic Sans MS" pitchFamily="66" charset="0"/>
            </a:endParaRPr>
          </a:p>
          <a:p>
            <a:pPr eaLnBrk="1" hangingPunct="1">
              <a:lnSpc>
                <a:spcPct val="140000"/>
              </a:lnSpc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</a:rPr>
              <a:t>  - Apexification			</a:t>
            </a:r>
          </a:p>
          <a:p>
            <a:pPr eaLnBrk="1" hangingPunct="1">
              <a:lnSpc>
                <a:spcPct val="140000"/>
              </a:lnSpc>
              <a:buFont typeface="Wingdings 2" pitchFamily="18" charset="2"/>
              <a:buNone/>
            </a:pPr>
            <a:endParaRPr lang="en-US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21" name="Group 33"/>
          <p:cNvGraphicFramePr>
            <a:graphicFrameLocks noGrp="1"/>
          </p:cNvGraphicFramePr>
          <p:nvPr>
            <p:ph idx="4294967295"/>
          </p:nvPr>
        </p:nvGraphicFramePr>
        <p:xfrm>
          <a:off x="228600" y="755650"/>
          <a:ext cx="8686800" cy="5688013"/>
        </p:xfrm>
        <a:graphic>
          <a:graphicData uri="http://schemas.openxmlformats.org/drawingml/2006/table">
            <a:tbl>
              <a:tblPr/>
              <a:tblGrid>
                <a:gridCol w="4229100"/>
                <a:gridCol w="4457700"/>
              </a:tblGrid>
              <a:tr h="768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     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Apexogenesis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       Apexification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9663">
                <a:tc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It is physiologic process of root development in vital infected tooth</a:t>
                      </a: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Normal or pulp tissue with minimal inflammation present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It is inducing the   development of root apex in immature pulp less tooth by osteo cementum or bone like material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Indicated in irreversible pulpal necrosis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81328"/>
            <a:ext cx="8991600" cy="4995672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o repair </a:t>
            </a:r>
            <a:r>
              <a:rPr lang="en-US" dirty="0"/>
              <a:t>&amp;</a:t>
            </a:r>
            <a:r>
              <a:rPr lang="en-US" dirty="0" smtClean="0"/>
              <a:t> maintain vitality pulp.</a:t>
            </a:r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Removal of local irritant</a:t>
            </a:r>
          </a:p>
          <a:p>
            <a:endParaRPr lang="en-US" dirty="0"/>
          </a:p>
          <a:p>
            <a:r>
              <a:rPr lang="en-US" dirty="0" smtClean="0"/>
              <a:t>Placement of protective material directly or indirectly over pulp.</a:t>
            </a:r>
          </a:p>
          <a:p>
            <a:pPr marL="109728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VITAL PULP THERAPY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81" name="Group 33"/>
          <p:cNvGraphicFramePr>
            <a:graphicFrameLocks noGrp="1"/>
          </p:cNvGraphicFramePr>
          <p:nvPr>
            <p:ph idx="4294967295"/>
          </p:nvPr>
        </p:nvGraphicFramePr>
        <p:xfrm>
          <a:off x="228600" y="762000"/>
          <a:ext cx="8686800" cy="5759514"/>
        </p:xfrm>
        <a:graphic>
          <a:graphicData uri="http://schemas.openxmlformats.org/drawingml/2006/table">
            <a:tbl>
              <a:tblPr/>
              <a:tblGrid>
                <a:gridCol w="4229100"/>
                <a:gridCol w="4457700"/>
              </a:tblGrid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     </a:t>
                      </a: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Apexogenesis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       Apexification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6538">
                <a:tc>
                  <a:txBody>
                    <a:bodyPr/>
                    <a:lstStyle/>
                    <a:p>
                      <a:pPr marL="533400" marR="0" lvl="0" indent="-533400" algn="l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Char char="•"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533400" marR="0" lvl="0" indent="-533400" algn="l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Normal root end development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Arial" charset="0"/>
                        </a:rPr>
                        <a:t> Normal root development takes places rarely. Calcific barrier is formed clinically and radio graphically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458200" cy="1219200"/>
          </a:xfrm>
        </p:spPr>
        <p:txBody>
          <a:bodyPr/>
          <a:lstStyle/>
          <a:p>
            <a:pPr algn="ctr" eaLnBrk="1" hangingPunct="1"/>
            <a:r>
              <a:rPr lang="en-US" sz="3600" b="1" smtClean="0"/>
              <a:t>Apexogenesis – “Vital pulp therapy”</a:t>
            </a:r>
            <a:r>
              <a:rPr lang="en-US" sz="3600" smtClean="0"/>
              <a:t/>
            </a:r>
            <a:br>
              <a:rPr lang="en-US" sz="3600" smtClean="0"/>
            </a:br>
            <a:endParaRPr lang="en-US" sz="360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10600" cy="5181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dirty="0" smtClean="0">
                <a:latin typeface="Comic Sans MS" pitchFamily="66" charset="0"/>
              </a:rPr>
              <a:t>It is physiologic process of root development.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 smtClean="0">
                <a:latin typeface="Comic Sans MS" pitchFamily="66" charset="0"/>
              </a:rPr>
              <a:t>“</a:t>
            </a:r>
            <a:r>
              <a:rPr lang="en-US" dirty="0" smtClean="0">
                <a:solidFill>
                  <a:srgbClr val="00B0F0"/>
                </a:solidFill>
                <a:latin typeface="Comic Sans MS" pitchFamily="66" charset="0"/>
              </a:rPr>
              <a:t>procedure performed to encourage continued physiological development and formation of root end</a:t>
            </a:r>
            <a:r>
              <a:rPr lang="en-US" dirty="0" smtClean="0">
                <a:latin typeface="Comic Sans MS" pitchFamily="66" charset="0"/>
              </a:rPr>
              <a:t>”.</a:t>
            </a:r>
          </a:p>
          <a:p>
            <a:pPr eaLnBrk="1" hangingPunct="1">
              <a:lnSpc>
                <a:spcPct val="150000"/>
              </a:lnSpc>
            </a:pPr>
            <a:r>
              <a:rPr lang="en-US" dirty="0" smtClean="0">
                <a:latin typeface="Comic Sans MS" pitchFamily="66" charset="0"/>
              </a:rPr>
              <a:t>permits continued root growth and apical closure</a:t>
            </a:r>
            <a:endParaRPr lang="en-US" sz="2400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533400"/>
            <a:ext cx="8458200" cy="1219200"/>
          </a:xfrm>
        </p:spPr>
        <p:txBody>
          <a:bodyPr/>
          <a:lstStyle/>
          <a:p>
            <a:pPr algn="ctr" eaLnBrk="1" hangingPunct="1"/>
            <a:r>
              <a:rPr lang="en-US" sz="3600" b="1" smtClean="0"/>
              <a:t>Apexogenesis – “Vital pulp therapy”</a:t>
            </a:r>
            <a:r>
              <a:rPr lang="en-US" sz="3600" smtClean="0"/>
              <a:t/>
            </a:r>
            <a:br>
              <a:rPr lang="en-US" sz="3600" smtClean="0"/>
            </a:br>
            <a:endParaRPr lang="en-US" sz="360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46202016"/>
              </p:ext>
            </p:extLst>
          </p:nvPr>
        </p:nvGraphicFramePr>
        <p:xfrm>
          <a:off x="228600" y="1295400"/>
          <a:ext cx="8610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533400"/>
            <a:ext cx="8458200" cy="1219200"/>
          </a:xfrm>
        </p:spPr>
        <p:txBody>
          <a:bodyPr/>
          <a:lstStyle/>
          <a:p>
            <a:pPr algn="ctr" eaLnBrk="1" hangingPunct="1"/>
            <a:r>
              <a:rPr lang="en-US" sz="3600" b="1" smtClean="0"/>
              <a:t>Apexogenesis – “Vital pulp therapy”</a:t>
            </a:r>
            <a:r>
              <a:rPr lang="en-US" sz="3600" smtClean="0"/>
              <a:t/>
            </a:r>
            <a:br>
              <a:rPr lang="en-US" sz="3600" smtClean="0"/>
            </a:br>
            <a:endParaRPr lang="en-US" sz="3600" smtClean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50844795"/>
              </p:ext>
            </p:extLst>
          </p:nvPr>
        </p:nvGraphicFramePr>
        <p:xfrm>
          <a:off x="228600" y="1371600"/>
          <a:ext cx="8610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533400"/>
            <a:ext cx="8458200" cy="1219200"/>
          </a:xfrm>
        </p:spPr>
        <p:txBody>
          <a:bodyPr/>
          <a:lstStyle/>
          <a:p>
            <a:pPr algn="ctr" eaLnBrk="1" hangingPunct="1"/>
            <a:r>
              <a:rPr lang="en-US" sz="3600" b="1" smtClean="0"/>
              <a:t>Apexogenesis – “Vital pulp therapy”</a:t>
            </a:r>
            <a:r>
              <a:rPr lang="en-US" sz="3600" smtClean="0"/>
              <a:t/>
            </a:r>
            <a:br>
              <a:rPr lang="en-US" sz="3600" smtClean="0"/>
            </a:br>
            <a:endParaRPr lang="en-US" sz="360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39269342"/>
              </p:ext>
            </p:extLst>
          </p:nvPr>
        </p:nvGraphicFramePr>
        <p:xfrm>
          <a:off x="228600" y="1371600"/>
          <a:ext cx="8610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0"/>
            <a:ext cx="8458200" cy="1219200"/>
          </a:xfrm>
        </p:spPr>
        <p:txBody>
          <a:bodyPr/>
          <a:lstStyle/>
          <a:p>
            <a:pPr algn="ctr" eaLnBrk="1" hangingPunct="1"/>
            <a:r>
              <a:rPr lang="en-US" sz="3600" b="1" dirty="0" smtClean="0"/>
              <a:t>Apexogenesis – “Vital pulp therapy”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609600"/>
            <a:ext cx="8610600" cy="51816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omic Sans MS" pitchFamily="66" charset="0"/>
              </a:rPr>
              <a:t>Contraindications:</a:t>
            </a:r>
          </a:p>
          <a:p>
            <a:pPr eaLnBrk="1" hangingPunct="1">
              <a:buFont typeface="Wingdings 2" pitchFamily="18" charset="2"/>
              <a:buNone/>
            </a:pPr>
            <a:endParaRPr lang="en-US" dirty="0" smtClean="0">
              <a:latin typeface="Comic Sans MS" pitchFamily="66" charset="0"/>
            </a:endParaRPr>
          </a:p>
          <a:p>
            <a:pPr eaLnBrk="1" hangingPunct="1">
              <a:buFont typeface="Wingdings 2" pitchFamily="18" charset="2"/>
              <a:buNone/>
            </a:pPr>
            <a:r>
              <a:rPr lang="en-US" dirty="0" smtClean="0">
                <a:latin typeface="Comic Sans MS" pitchFamily="66" charset="0"/>
              </a:rPr>
              <a:t>   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29869755"/>
              </p:ext>
            </p:extLst>
          </p:nvPr>
        </p:nvGraphicFramePr>
        <p:xfrm>
          <a:off x="533400" y="1219200"/>
          <a:ext cx="80772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533400"/>
            <a:ext cx="8458200" cy="1219200"/>
          </a:xfrm>
        </p:spPr>
        <p:txBody>
          <a:bodyPr/>
          <a:lstStyle/>
          <a:p>
            <a:pPr algn="ctr" eaLnBrk="1" hangingPunct="1"/>
            <a:r>
              <a:rPr lang="en-US" sz="3600" b="1" smtClean="0"/>
              <a:t>Apexogenesis – “Vital pulp therapy”</a:t>
            </a:r>
            <a:r>
              <a:rPr lang="en-US" sz="3600" smtClean="0"/>
              <a:t/>
            </a:r>
            <a:br>
              <a:rPr lang="en-US" sz="3600" smtClean="0"/>
            </a:br>
            <a:endParaRPr lang="en-US" sz="3600" smtClean="0"/>
          </a:p>
        </p:txBody>
      </p:sp>
      <p:graphicFrame>
        <p:nvGraphicFramePr>
          <p:cNvPr id="2" name="Diagram 1"/>
          <p:cNvGraphicFramePr/>
          <p:nvPr/>
        </p:nvGraphicFramePr>
        <p:xfrm>
          <a:off x="228600" y="1219200"/>
          <a:ext cx="86106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152400" y="381000"/>
            <a:ext cx="8839200" cy="1143000"/>
          </a:xfrm>
        </p:spPr>
        <p:txBody>
          <a:bodyPr/>
          <a:lstStyle/>
          <a:p>
            <a:pPr algn="ctr" eaLnBrk="1" hangingPunct="1"/>
            <a:r>
              <a:rPr lang="en-US" sz="3600" smtClean="0"/>
              <a:t>Apexogenesis   </a:t>
            </a:r>
            <a:r>
              <a:rPr lang="en-US" sz="2800" smtClean="0"/>
              <a:t>Calcium Hydroxide –mechanism of action</a:t>
            </a:r>
          </a:p>
        </p:txBody>
      </p:sp>
      <p:sp>
        <p:nvSpPr>
          <p:cNvPr id="27651" name="Rectangle 3"/>
          <p:cNvSpPr>
            <a:spLocks noGrp="1"/>
          </p:cNvSpPr>
          <p:nvPr>
            <p:ph type="body" idx="1"/>
          </p:nvPr>
        </p:nvSpPr>
        <p:spPr>
          <a:xfrm>
            <a:off x="457200" y="1630363"/>
            <a:ext cx="8229600" cy="4389437"/>
          </a:xfrm>
        </p:spPr>
        <p:txBody>
          <a:bodyPr/>
          <a:lstStyle/>
          <a:p>
            <a:pPr lvl="2" eaLnBrk="1" hangingPunct="1">
              <a:buFont typeface="Wingdings 2" pitchFamily="18" charset="2"/>
              <a:buNone/>
            </a:pPr>
            <a:endParaRPr lang="en-US" sz="2400" dirty="0" smtClean="0">
              <a:latin typeface="Comic Sans MS" pitchFamily="66" charset="0"/>
            </a:endParaRPr>
          </a:p>
          <a:p>
            <a:pPr lvl="2" eaLnBrk="1" hangingPunct="1"/>
            <a:r>
              <a:rPr lang="en-US" sz="2400" dirty="0" smtClean="0">
                <a:latin typeface="Comic Sans MS" pitchFamily="66" charset="0"/>
              </a:rPr>
              <a:t>High ph- alkaline environment- stimulates bone and dentin formation.</a:t>
            </a:r>
          </a:p>
          <a:p>
            <a:pPr marL="630936" lvl="2" indent="0" eaLnBrk="1" hangingPunct="1">
              <a:buNone/>
            </a:pPr>
            <a:endParaRPr lang="en-US" sz="2400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sz="4200" smtClean="0"/>
              <a:t>Apexogenesis</a:t>
            </a:r>
            <a:br>
              <a:rPr lang="en-US" sz="4200" smtClean="0"/>
            </a:br>
            <a:r>
              <a:rPr lang="en-US" sz="3400" smtClean="0"/>
              <a:t>Calcium Hydroxide –mechanism of action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1"/>
          </p:nvPr>
        </p:nvSpPr>
        <p:spPr>
          <a:xfrm>
            <a:off x="152400" y="1935163"/>
            <a:ext cx="8915400" cy="4694237"/>
          </a:xfrm>
        </p:spPr>
        <p:txBody>
          <a:bodyPr/>
          <a:lstStyle/>
          <a:p>
            <a:pPr eaLnBrk="1" hangingPunct="1"/>
            <a:r>
              <a:rPr lang="en-US" sz="2200" dirty="0" smtClean="0">
                <a:latin typeface="Comic Sans MS" pitchFamily="66" charset="0"/>
              </a:rPr>
              <a:t>Undesirable effects-</a:t>
            </a:r>
          </a:p>
          <a:p>
            <a:pPr lvl="2" eaLnBrk="1" hangingPunct="1"/>
            <a:r>
              <a:rPr lang="en-US" sz="2500" dirty="0" smtClean="0">
                <a:latin typeface="Comic Sans MS" pitchFamily="66" charset="0"/>
              </a:rPr>
              <a:t>Eventual complete calcification </a:t>
            </a:r>
          </a:p>
          <a:p>
            <a:pPr lvl="2" eaLnBrk="1" hangingPunct="1">
              <a:buFont typeface="Wingdings 2" pitchFamily="18" charset="2"/>
              <a:buNone/>
            </a:pPr>
            <a:r>
              <a:rPr lang="en-US" sz="2500" dirty="0" smtClean="0">
                <a:latin typeface="Comic Sans MS" pitchFamily="66" charset="0"/>
              </a:rPr>
              <a:t>   (Calcific metamorphosis)</a:t>
            </a:r>
          </a:p>
          <a:p>
            <a:pPr lvl="2" eaLnBrk="1" hangingPunct="1">
              <a:buFont typeface="Wingdings 2" pitchFamily="18" charset="2"/>
              <a:buNone/>
            </a:pPr>
            <a:endParaRPr lang="en-US" sz="2500" dirty="0" smtClean="0">
              <a:latin typeface="Comic Sans MS" pitchFamily="66" charset="0"/>
            </a:endParaRPr>
          </a:p>
          <a:p>
            <a:pPr lvl="2" eaLnBrk="1" hangingPunct="1"/>
            <a:r>
              <a:rPr lang="en-US" sz="2500" dirty="0" smtClean="0">
                <a:latin typeface="Comic Sans MS" pitchFamily="66" charset="0"/>
              </a:rPr>
              <a:t>Persistence of induced inflammation-eventually causing internal resorption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>
          <a:xfrm>
            <a:off x="457200" y="831850"/>
            <a:ext cx="8229600" cy="635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600" b="1" smtClean="0"/>
              <a:t>Procedure</a:t>
            </a:r>
            <a:endParaRPr lang="en-US" sz="460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4539136"/>
              </p:ext>
            </p:extLst>
          </p:nvPr>
        </p:nvGraphicFramePr>
        <p:xfrm>
          <a:off x="381000" y="1676400"/>
          <a:ext cx="85344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2540</TotalTime>
  <Words>3028</Words>
  <Application>Microsoft Office PowerPoint</Application>
  <PresentationFormat>On-screen Show (4:3)</PresentationFormat>
  <Paragraphs>663</Paragraphs>
  <Slides>137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9" baseType="lpstr">
      <vt:lpstr>Arial</vt:lpstr>
      <vt:lpstr>Calibri</vt:lpstr>
      <vt:lpstr>Comic Sans MS</vt:lpstr>
      <vt:lpstr>Harrington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Photo Editor Photo</vt:lpstr>
      <vt:lpstr>VITAL PULP THERAPY </vt:lpstr>
      <vt:lpstr>What will u learn today?? </vt:lpstr>
      <vt:lpstr>PowerPoint Presentation</vt:lpstr>
      <vt:lpstr>PowerPoint Presentation</vt:lpstr>
      <vt:lpstr>PowerPoint Presentation</vt:lpstr>
      <vt:lpstr>PowerPoint Presentation</vt:lpstr>
      <vt:lpstr>Tertiary Dentin</vt:lpstr>
      <vt:lpstr>PowerPoint Presentation</vt:lpstr>
      <vt:lpstr>WHAT IS VITAL PULP THERAPY ?</vt:lpstr>
      <vt:lpstr>DEFINITION</vt:lpstr>
      <vt:lpstr>OBJECTIVE</vt:lpstr>
      <vt:lpstr>PowerPoint Presentation</vt:lpstr>
      <vt:lpstr>PowerPoint Presentation</vt:lpstr>
      <vt:lpstr>Indirect Pulp Capping:</vt:lpstr>
      <vt:lpstr>INDIRECT PULP CAPPING</vt:lpstr>
      <vt:lpstr>PowerPoint Presentation</vt:lpstr>
      <vt:lpstr>OBJECTIVE</vt:lpstr>
      <vt:lpstr>RATIONALE</vt:lpstr>
      <vt:lpstr>PowerPoint Presentation</vt:lpstr>
      <vt:lpstr>PowerPoint Presentation</vt:lpstr>
      <vt:lpstr>INDICATIONS</vt:lpstr>
      <vt:lpstr>CONTRAINDICATIONS</vt:lpstr>
      <vt:lpstr>CLINICAL PROCEDURE</vt:lpstr>
      <vt:lpstr>PowerPoint Presentation</vt:lpstr>
      <vt:lpstr>PowerPoint Presentation</vt:lpstr>
      <vt:lpstr>PowerPoint Presentation</vt:lpstr>
      <vt:lpstr>PowerPoint Presentation</vt:lpstr>
      <vt:lpstr>Single/ one appt tech</vt:lpstr>
      <vt:lpstr>Caries excavation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TREATMENT OUTCOME </vt:lpstr>
      <vt:lpstr>DIRECT PULP CAPPING</vt:lpstr>
      <vt:lpstr>PowerPoint Presentation</vt:lpstr>
      <vt:lpstr>DIRECT PULP CAPPING</vt:lpstr>
      <vt:lpstr>INDICATIONS</vt:lpstr>
      <vt:lpstr>CONTRAINDICATIONS</vt:lpstr>
      <vt:lpstr>Factors determining success of direct pulp capping </vt:lpstr>
      <vt:lpstr>Initial Steps:</vt:lpstr>
      <vt:lpstr>PowerPoint Presentation</vt:lpstr>
      <vt:lpstr>PULP CAPPING AGENTS AND THEIR TREATMENT PROTOCOLS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Calcium Hydroxide   </vt:lpstr>
      <vt:lpstr>Why Low pH preferable ???</vt:lpstr>
      <vt:lpstr>PowerPoint Presentation</vt:lpstr>
      <vt:lpstr>PowerPoint Presentation</vt:lpstr>
      <vt:lpstr>Mineral Trioxide Aggregate</vt:lpstr>
      <vt:lpstr>PowerPoint Presentation</vt:lpstr>
      <vt:lpstr>PowerPoint Presentation</vt:lpstr>
      <vt:lpstr>Collagen</vt:lpstr>
      <vt:lpstr>Hydroxyapatite </vt:lpstr>
      <vt:lpstr>Antioxidants (Catalase) </vt:lpstr>
      <vt:lpstr>Growth factors in pulp capping </vt:lpstr>
      <vt:lpstr>BONE MORPHOGENIC PROTEINS (B.M.P) </vt:lpstr>
      <vt:lpstr>PULP CAPPING AGENTS</vt:lpstr>
      <vt:lpstr>Recent Advances</vt:lpstr>
      <vt:lpstr>Biodentine( BIOACTIVE)</vt:lpstr>
      <vt:lpstr>PULPOTOMY</vt:lpstr>
      <vt:lpstr>OBJECTIVES</vt:lpstr>
      <vt:lpstr>INDICATIONS</vt:lpstr>
      <vt:lpstr>CONTRAINDICATIONS</vt:lpstr>
      <vt:lpstr>CLASSIFICATION</vt:lpstr>
      <vt:lpstr>PARTIAL PULPOTOMY </vt:lpstr>
      <vt:lpstr>COMPLETE PULPOTOMY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Pulp amputation </vt:lpstr>
      <vt:lpstr>PowerPoint Presentation</vt:lpstr>
      <vt:lpstr>Choice Of Pulpotomy Agent </vt:lpstr>
      <vt:lpstr>SUCCESS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Apexogenesis – “Vital pulp therapy” </vt:lpstr>
      <vt:lpstr>Apexogenesis – “Vital pulp therapy” </vt:lpstr>
      <vt:lpstr>Apexogenesis – “Vital pulp therapy” </vt:lpstr>
      <vt:lpstr>Apexogenesis – “Vital pulp therapy” </vt:lpstr>
      <vt:lpstr>Apexogenesis – “Vital pulp therapy” </vt:lpstr>
      <vt:lpstr>Apexogenesis – “Vital pulp therapy” </vt:lpstr>
      <vt:lpstr>Apexogenesis   Calcium Hydroxide –mechanism of action</vt:lpstr>
      <vt:lpstr>Apexogenesis Calcium Hydroxide –mechanism of action</vt:lpstr>
      <vt:lpstr>Procedure</vt:lpstr>
      <vt:lpstr>PowerPoint Presentation</vt:lpstr>
      <vt:lpstr>Apexogenesis</vt:lpstr>
      <vt:lpstr>PowerPoint Presentation</vt:lpstr>
      <vt:lpstr>Apexification</vt:lpstr>
      <vt:lpstr>Apexification</vt:lpstr>
      <vt:lpstr>Rationale: </vt:lpstr>
      <vt:lpstr>Material used: </vt:lpstr>
      <vt:lpstr>PowerPoint Presentation</vt:lpstr>
      <vt:lpstr>PowerPoint Presentation</vt:lpstr>
      <vt:lpstr>PowerPoint Presentation</vt:lpstr>
      <vt:lpstr>Apexification . Induction of root-end repair</vt:lpstr>
      <vt:lpstr>Periodic recall: </vt:lpstr>
      <vt:lpstr>PowerPoint Presentation</vt:lpstr>
      <vt:lpstr>PowerPoint Presentation</vt:lpstr>
      <vt:lpstr>Apical Barrier Technique: </vt:lpstr>
      <vt:lpstr>Material used: </vt:lpstr>
      <vt:lpstr>One visit apexification – MTA </vt:lpstr>
      <vt:lpstr>One visit apexification – MTA </vt:lpstr>
      <vt:lpstr>One visit apexification – MTA </vt:lpstr>
      <vt:lpstr>One visit apexification – MTA </vt:lpstr>
      <vt:lpstr>Procedure :</vt:lpstr>
      <vt:lpstr>PowerPoint Presentation</vt:lpstr>
      <vt:lpstr>Restoration after Apexification: </vt:lpstr>
      <vt:lpstr>Restoration after Apexification: </vt:lpstr>
      <vt:lpstr>PowerPoint Presentation</vt:lpstr>
      <vt:lpstr>PowerPoint Presentation</vt:lpstr>
      <vt:lpstr>Regenerative Endodontics</vt:lpstr>
      <vt:lpstr>REVASCULARIZATION/ REGENERATIVE ENDODONTICS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VITAL PULP THERAPY</dc:title>
  <dc:creator>kittu</dc:creator>
  <cp:lastModifiedBy>Microsoft account</cp:lastModifiedBy>
  <cp:revision>206</cp:revision>
  <dcterms:created xsi:type="dcterms:W3CDTF">2012-11-29T11:40:58Z</dcterms:created>
  <dcterms:modified xsi:type="dcterms:W3CDTF">2022-03-31T04:07:45Z</dcterms:modified>
</cp:coreProperties>
</file>